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22" r:id="rId5"/>
  </p:sldMasterIdLst>
  <p:notesMasterIdLst>
    <p:notesMasterId r:id="rId38"/>
  </p:notesMasterIdLst>
  <p:handoutMasterIdLst>
    <p:handoutMasterId r:id="rId39"/>
  </p:handoutMasterIdLst>
  <p:sldIdLst>
    <p:sldId id="655" r:id="rId6"/>
    <p:sldId id="256" r:id="rId7"/>
    <p:sldId id="637" r:id="rId8"/>
    <p:sldId id="259" r:id="rId9"/>
    <p:sldId id="265" r:id="rId10"/>
    <p:sldId id="266" r:id="rId11"/>
    <p:sldId id="267" r:id="rId12"/>
    <p:sldId id="268" r:id="rId13"/>
    <p:sldId id="639" r:id="rId14"/>
    <p:sldId id="654" r:id="rId15"/>
    <p:sldId id="640" r:id="rId16"/>
    <p:sldId id="641" r:id="rId17"/>
    <p:sldId id="642" r:id="rId18"/>
    <p:sldId id="656" r:id="rId19"/>
    <p:sldId id="643" r:id="rId20"/>
    <p:sldId id="644" r:id="rId21"/>
    <p:sldId id="645" r:id="rId22"/>
    <p:sldId id="646" r:id="rId23"/>
    <p:sldId id="269" r:id="rId24"/>
    <p:sldId id="270" r:id="rId25"/>
    <p:sldId id="271" r:id="rId26"/>
    <p:sldId id="272" r:id="rId27"/>
    <p:sldId id="273" r:id="rId28"/>
    <p:sldId id="647" r:id="rId29"/>
    <p:sldId id="630" r:id="rId30"/>
    <p:sldId id="648" r:id="rId31"/>
    <p:sldId id="649" r:id="rId32"/>
    <p:sldId id="650" r:id="rId33"/>
    <p:sldId id="635" r:id="rId34"/>
    <p:sldId id="651" r:id="rId35"/>
    <p:sldId id="652" r:id="rId36"/>
    <p:sldId id="63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10" autoAdjust="0"/>
  </p:normalViewPr>
  <p:slideViewPr>
    <p:cSldViewPr>
      <p:cViewPr varScale="1">
        <p:scale>
          <a:sx n="54" d="100"/>
          <a:sy n="54" d="100"/>
        </p:scale>
        <p:origin x="1848" y="72"/>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6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B7BB6-6428-42AD-A5F6-16C2C1AB5D63}" type="doc">
      <dgm:prSet loTypeId="urn:microsoft.com/office/officeart/2005/8/layout/venn1" loCatId="relationship" qsTypeId="urn:microsoft.com/office/officeart/2005/8/quickstyle/simple1" qsCatId="simple" csTypeId="urn:microsoft.com/office/officeart/2005/8/colors/accent1_2" csCatId="accent1" phldr="1"/>
      <dgm:spPr/>
    </dgm:pt>
    <dgm:pt modelId="{05DCACD8-EBB5-49F6-BF85-7D4B0A08C773}">
      <dgm:prSet phldrT="[Text]"/>
      <dgm:spPr>
        <a:solidFill>
          <a:srgbClr val="FFFF00">
            <a:alpha val="50000"/>
          </a:srgbClr>
        </a:solidFill>
      </dgm:spPr>
      <dgm:t>
        <a:bodyPr/>
        <a:lstStyle/>
        <a:p>
          <a:r>
            <a:rPr lang="en-GB" dirty="0"/>
            <a:t>Mental health issues</a:t>
          </a:r>
        </a:p>
      </dgm:t>
    </dgm:pt>
    <dgm:pt modelId="{2F9F0576-DA64-49D4-B02A-39E64A981F43}" type="parTrans" cxnId="{64C01F37-C912-4F37-B574-4F4F333268C1}">
      <dgm:prSet/>
      <dgm:spPr/>
      <dgm:t>
        <a:bodyPr/>
        <a:lstStyle/>
        <a:p>
          <a:endParaRPr lang="en-GB"/>
        </a:p>
      </dgm:t>
    </dgm:pt>
    <dgm:pt modelId="{38EFEC19-838E-4F89-8E3F-764DFC51102D}" type="sibTrans" cxnId="{64C01F37-C912-4F37-B574-4F4F333268C1}">
      <dgm:prSet/>
      <dgm:spPr/>
      <dgm:t>
        <a:bodyPr/>
        <a:lstStyle/>
        <a:p>
          <a:endParaRPr lang="en-GB"/>
        </a:p>
      </dgm:t>
    </dgm:pt>
    <dgm:pt modelId="{052CB00A-C42A-41BC-A1C4-AFFD1AD8F95E}">
      <dgm:prSet phldrT="[Text]"/>
      <dgm:spPr>
        <a:solidFill>
          <a:schemeClr val="accent5">
            <a:lumMod val="75000"/>
            <a:alpha val="50000"/>
          </a:schemeClr>
        </a:solidFill>
      </dgm:spPr>
      <dgm:t>
        <a:bodyPr/>
        <a:lstStyle/>
        <a:p>
          <a:r>
            <a:rPr lang="en-GB" dirty="0"/>
            <a:t>Chronic health problems</a:t>
          </a:r>
        </a:p>
      </dgm:t>
    </dgm:pt>
    <dgm:pt modelId="{7398F934-EEE4-4F0B-86F9-D0F72B21D821}" type="parTrans" cxnId="{587FD840-3C96-4A38-A39F-7E8B614009DC}">
      <dgm:prSet/>
      <dgm:spPr/>
      <dgm:t>
        <a:bodyPr/>
        <a:lstStyle/>
        <a:p>
          <a:endParaRPr lang="en-GB"/>
        </a:p>
      </dgm:t>
    </dgm:pt>
    <dgm:pt modelId="{9D6902FF-5D4A-483C-A94A-FA910A2BA05F}" type="sibTrans" cxnId="{587FD840-3C96-4A38-A39F-7E8B614009DC}">
      <dgm:prSet/>
      <dgm:spPr/>
      <dgm:t>
        <a:bodyPr/>
        <a:lstStyle/>
        <a:p>
          <a:endParaRPr lang="en-GB"/>
        </a:p>
      </dgm:t>
    </dgm:pt>
    <dgm:pt modelId="{B0CF1F2D-9FFD-4562-A7B0-B3CAAC4FC9EB}">
      <dgm:prSet phldrT="[Text]"/>
      <dgm:spPr>
        <a:solidFill>
          <a:srgbClr val="FF0000">
            <a:alpha val="50000"/>
          </a:srgbClr>
        </a:solidFill>
      </dgm:spPr>
      <dgm:t>
        <a:bodyPr/>
        <a:lstStyle/>
        <a:p>
          <a:r>
            <a:rPr lang="en-GB" dirty="0"/>
            <a:t>Risky behaviours</a:t>
          </a:r>
        </a:p>
      </dgm:t>
    </dgm:pt>
    <dgm:pt modelId="{588E112C-46F1-43E5-A447-7E0F0FC300B0}" type="parTrans" cxnId="{0D065FC9-D9D1-427E-8FE9-D55080E8C1AC}">
      <dgm:prSet/>
      <dgm:spPr/>
      <dgm:t>
        <a:bodyPr/>
        <a:lstStyle/>
        <a:p>
          <a:endParaRPr lang="en-GB"/>
        </a:p>
      </dgm:t>
    </dgm:pt>
    <dgm:pt modelId="{485DB16F-59BC-4A0E-82F9-EF2271B1E9DC}" type="sibTrans" cxnId="{0D065FC9-D9D1-427E-8FE9-D55080E8C1AC}">
      <dgm:prSet/>
      <dgm:spPr/>
      <dgm:t>
        <a:bodyPr/>
        <a:lstStyle/>
        <a:p>
          <a:endParaRPr lang="en-GB"/>
        </a:p>
      </dgm:t>
    </dgm:pt>
    <dgm:pt modelId="{6CAC9371-29AB-4247-8507-509E0DFCE7C0}" type="pres">
      <dgm:prSet presAssocID="{02DB7BB6-6428-42AD-A5F6-16C2C1AB5D63}" presName="compositeShape" presStyleCnt="0">
        <dgm:presLayoutVars>
          <dgm:chMax val="7"/>
          <dgm:dir/>
          <dgm:resizeHandles val="exact"/>
        </dgm:presLayoutVars>
      </dgm:prSet>
      <dgm:spPr/>
    </dgm:pt>
    <dgm:pt modelId="{C6127132-A69E-462B-A360-B6F65C8CA8AC}" type="pres">
      <dgm:prSet presAssocID="{05DCACD8-EBB5-49F6-BF85-7D4B0A08C773}" presName="circ1" presStyleLbl="vennNode1" presStyleIdx="0" presStyleCnt="3"/>
      <dgm:spPr/>
    </dgm:pt>
    <dgm:pt modelId="{D4BC87BD-9A22-4FEA-9ACA-F6D05AA28D69}" type="pres">
      <dgm:prSet presAssocID="{05DCACD8-EBB5-49F6-BF85-7D4B0A08C773}" presName="circ1Tx" presStyleLbl="revTx" presStyleIdx="0" presStyleCnt="0">
        <dgm:presLayoutVars>
          <dgm:chMax val="0"/>
          <dgm:chPref val="0"/>
          <dgm:bulletEnabled val="1"/>
        </dgm:presLayoutVars>
      </dgm:prSet>
      <dgm:spPr/>
    </dgm:pt>
    <dgm:pt modelId="{A79BCE72-EBD0-42F6-B6B4-DF7C1CD53C94}" type="pres">
      <dgm:prSet presAssocID="{052CB00A-C42A-41BC-A1C4-AFFD1AD8F95E}" presName="circ2" presStyleLbl="vennNode1" presStyleIdx="1" presStyleCnt="3"/>
      <dgm:spPr/>
    </dgm:pt>
    <dgm:pt modelId="{0C901B4F-5B33-47DE-A697-7D5AFEDAB721}" type="pres">
      <dgm:prSet presAssocID="{052CB00A-C42A-41BC-A1C4-AFFD1AD8F95E}" presName="circ2Tx" presStyleLbl="revTx" presStyleIdx="0" presStyleCnt="0">
        <dgm:presLayoutVars>
          <dgm:chMax val="0"/>
          <dgm:chPref val="0"/>
          <dgm:bulletEnabled val="1"/>
        </dgm:presLayoutVars>
      </dgm:prSet>
      <dgm:spPr/>
    </dgm:pt>
    <dgm:pt modelId="{89E097FB-24E3-450F-96FE-694D4A410317}" type="pres">
      <dgm:prSet presAssocID="{B0CF1F2D-9FFD-4562-A7B0-B3CAAC4FC9EB}" presName="circ3" presStyleLbl="vennNode1" presStyleIdx="2" presStyleCnt="3"/>
      <dgm:spPr/>
    </dgm:pt>
    <dgm:pt modelId="{AE8F8CEB-F4EE-45B9-9009-37B087E1E39C}" type="pres">
      <dgm:prSet presAssocID="{B0CF1F2D-9FFD-4562-A7B0-B3CAAC4FC9EB}" presName="circ3Tx" presStyleLbl="revTx" presStyleIdx="0" presStyleCnt="0">
        <dgm:presLayoutVars>
          <dgm:chMax val="0"/>
          <dgm:chPref val="0"/>
          <dgm:bulletEnabled val="1"/>
        </dgm:presLayoutVars>
      </dgm:prSet>
      <dgm:spPr/>
    </dgm:pt>
  </dgm:ptLst>
  <dgm:cxnLst>
    <dgm:cxn modelId="{08EF9A09-D130-48FC-B8DB-0A618932AEBF}" type="presOf" srcId="{02DB7BB6-6428-42AD-A5F6-16C2C1AB5D63}" destId="{6CAC9371-29AB-4247-8507-509E0DFCE7C0}" srcOrd="0" destOrd="0" presId="urn:microsoft.com/office/officeart/2005/8/layout/venn1"/>
    <dgm:cxn modelId="{23D4D829-CA6C-4FA6-A9B4-A9EB85BE7998}" type="presOf" srcId="{B0CF1F2D-9FFD-4562-A7B0-B3CAAC4FC9EB}" destId="{89E097FB-24E3-450F-96FE-694D4A410317}" srcOrd="0" destOrd="0" presId="urn:microsoft.com/office/officeart/2005/8/layout/venn1"/>
    <dgm:cxn modelId="{64C01F37-C912-4F37-B574-4F4F333268C1}" srcId="{02DB7BB6-6428-42AD-A5F6-16C2C1AB5D63}" destId="{05DCACD8-EBB5-49F6-BF85-7D4B0A08C773}" srcOrd="0" destOrd="0" parTransId="{2F9F0576-DA64-49D4-B02A-39E64A981F43}" sibTransId="{38EFEC19-838E-4F89-8E3F-764DFC51102D}"/>
    <dgm:cxn modelId="{587FD840-3C96-4A38-A39F-7E8B614009DC}" srcId="{02DB7BB6-6428-42AD-A5F6-16C2C1AB5D63}" destId="{052CB00A-C42A-41BC-A1C4-AFFD1AD8F95E}" srcOrd="1" destOrd="0" parTransId="{7398F934-EEE4-4F0B-86F9-D0F72B21D821}" sibTransId="{9D6902FF-5D4A-483C-A94A-FA910A2BA05F}"/>
    <dgm:cxn modelId="{F7649582-1AA8-40D5-91D8-DF78A7F59C96}" type="presOf" srcId="{052CB00A-C42A-41BC-A1C4-AFFD1AD8F95E}" destId="{0C901B4F-5B33-47DE-A697-7D5AFEDAB721}" srcOrd="1" destOrd="0" presId="urn:microsoft.com/office/officeart/2005/8/layout/venn1"/>
    <dgm:cxn modelId="{3312BE88-E1A5-469B-9167-9A57B7221481}" type="presOf" srcId="{05DCACD8-EBB5-49F6-BF85-7D4B0A08C773}" destId="{D4BC87BD-9A22-4FEA-9ACA-F6D05AA28D69}" srcOrd="1" destOrd="0" presId="urn:microsoft.com/office/officeart/2005/8/layout/venn1"/>
    <dgm:cxn modelId="{C851A897-E533-4EB5-8A45-C68B80D18EB7}" type="presOf" srcId="{B0CF1F2D-9FFD-4562-A7B0-B3CAAC4FC9EB}" destId="{AE8F8CEB-F4EE-45B9-9009-37B087E1E39C}" srcOrd="1" destOrd="0" presId="urn:microsoft.com/office/officeart/2005/8/layout/venn1"/>
    <dgm:cxn modelId="{8B8AF4A3-60C1-4333-BA87-D0ABB700AD43}" type="presOf" srcId="{05DCACD8-EBB5-49F6-BF85-7D4B0A08C773}" destId="{C6127132-A69E-462B-A360-B6F65C8CA8AC}" srcOrd="0" destOrd="0" presId="urn:microsoft.com/office/officeart/2005/8/layout/venn1"/>
    <dgm:cxn modelId="{0D065FC9-D9D1-427E-8FE9-D55080E8C1AC}" srcId="{02DB7BB6-6428-42AD-A5F6-16C2C1AB5D63}" destId="{B0CF1F2D-9FFD-4562-A7B0-B3CAAC4FC9EB}" srcOrd="2" destOrd="0" parTransId="{588E112C-46F1-43E5-A447-7E0F0FC300B0}" sibTransId="{485DB16F-59BC-4A0E-82F9-EF2271B1E9DC}"/>
    <dgm:cxn modelId="{B58B97F9-C0C6-4131-B5BA-6614AE5290E6}" type="presOf" srcId="{052CB00A-C42A-41BC-A1C4-AFFD1AD8F95E}" destId="{A79BCE72-EBD0-42F6-B6B4-DF7C1CD53C94}" srcOrd="0" destOrd="0" presId="urn:microsoft.com/office/officeart/2005/8/layout/venn1"/>
    <dgm:cxn modelId="{F16FDDE5-E209-498A-9488-CBEC192618A0}" type="presParOf" srcId="{6CAC9371-29AB-4247-8507-509E0DFCE7C0}" destId="{C6127132-A69E-462B-A360-B6F65C8CA8AC}" srcOrd="0" destOrd="0" presId="urn:microsoft.com/office/officeart/2005/8/layout/venn1"/>
    <dgm:cxn modelId="{5E26CABD-A616-4725-B4C8-160DCD7EF5F5}" type="presParOf" srcId="{6CAC9371-29AB-4247-8507-509E0DFCE7C0}" destId="{D4BC87BD-9A22-4FEA-9ACA-F6D05AA28D69}" srcOrd="1" destOrd="0" presId="urn:microsoft.com/office/officeart/2005/8/layout/venn1"/>
    <dgm:cxn modelId="{154B41C4-DD69-488C-A81D-ACADFC685C78}" type="presParOf" srcId="{6CAC9371-29AB-4247-8507-509E0DFCE7C0}" destId="{A79BCE72-EBD0-42F6-B6B4-DF7C1CD53C94}" srcOrd="2" destOrd="0" presId="urn:microsoft.com/office/officeart/2005/8/layout/venn1"/>
    <dgm:cxn modelId="{E7B6BBB7-E924-4CA0-8F7B-7CE627F05714}" type="presParOf" srcId="{6CAC9371-29AB-4247-8507-509E0DFCE7C0}" destId="{0C901B4F-5B33-47DE-A697-7D5AFEDAB721}" srcOrd="3" destOrd="0" presId="urn:microsoft.com/office/officeart/2005/8/layout/venn1"/>
    <dgm:cxn modelId="{5B907D04-1905-4C73-BAE5-04DFEB5CEC4A}" type="presParOf" srcId="{6CAC9371-29AB-4247-8507-509E0DFCE7C0}" destId="{89E097FB-24E3-450F-96FE-694D4A410317}" srcOrd="4" destOrd="0" presId="urn:microsoft.com/office/officeart/2005/8/layout/venn1"/>
    <dgm:cxn modelId="{F729BF1A-6E27-4B95-91D7-8A4723D235A2}" type="presParOf" srcId="{6CAC9371-29AB-4247-8507-509E0DFCE7C0}" destId="{AE8F8CEB-F4EE-45B9-9009-37B087E1E39C}"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27132-A69E-462B-A360-B6F65C8CA8AC}">
      <dsp:nvSpPr>
        <dsp:cNvPr id="0" name=""/>
        <dsp:cNvSpPr/>
      </dsp:nvSpPr>
      <dsp:spPr>
        <a:xfrm>
          <a:off x="1249406" y="31673"/>
          <a:ext cx="1520315" cy="1520315"/>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Mental health issues</a:t>
          </a:r>
        </a:p>
      </dsp:txBody>
      <dsp:txXfrm>
        <a:off x="1452115" y="297728"/>
        <a:ext cx="1114897" cy="684141"/>
      </dsp:txXfrm>
    </dsp:sp>
    <dsp:sp modelId="{A79BCE72-EBD0-42F6-B6B4-DF7C1CD53C94}">
      <dsp:nvSpPr>
        <dsp:cNvPr id="0" name=""/>
        <dsp:cNvSpPr/>
      </dsp:nvSpPr>
      <dsp:spPr>
        <a:xfrm>
          <a:off x="1797986" y="981870"/>
          <a:ext cx="1520315" cy="1520315"/>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Chronic health problems</a:t>
          </a:r>
        </a:p>
      </dsp:txBody>
      <dsp:txXfrm>
        <a:off x="2262949" y="1374618"/>
        <a:ext cx="912189" cy="836173"/>
      </dsp:txXfrm>
    </dsp:sp>
    <dsp:sp modelId="{89E097FB-24E3-450F-96FE-694D4A410317}">
      <dsp:nvSpPr>
        <dsp:cNvPr id="0" name=""/>
        <dsp:cNvSpPr/>
      </dsp:nvSpPr>
      <dsp:spPr>
        <a:xfrm>
          <a:off x="700825" y="981870"/>
          <a:ext cx="1520315" cy="1520315"/>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Risky behaviours</a:t>
          </a:r>
        </a:p>
      </dsp:txBody>
      <dsp:txXfrm>
        <a:off x="843988" y="1374618"/>
        <a:ext cx="912189" cy="83617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40D7A3-7EFE-482F-BAEB-9D79DCE683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ACEs &amp; PACEs</a:t>
            </a:r>
          </a:p>
        </p:txBody>
      </p:sp>
      <p:sp>
        <p:nvSpPr>
          <p:cNvPr id="3" name="Date Placeholder 2">
            <a:extLst>
              <a:ext uri="{FF2B5EF4-FFF2-40B4-BE49-F238E27FC236}">
                <a16:creationId xmlns:a16="http://schemas.microsoft.com/office/drawing/2014/main" id="{B9F211BF-F7D0-4997-AB3F-03529951DB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C51F5B-3C1E-4D53-829A-245BDE4F7E27}" type="datetime1">
              <a:rPr lang="en-GB" smtClean="0"/>
              <a:t>31/12/2019</a:t>
            </a:fld>
            <a:endParaRPr lang="en-GB"/>
          </a:p>
        </p:txBody>
      </p:sp>
      <p:sp>
        <p:nvSpPr>
          <p:cNvPr id="4" name="Footer Placeholder 3">
            <a:extLst>
              <a:ext uri="{FF2B5EF4-FFF2-40B4-BE49-F238E27FC236}">
                <a16:creationId xmlns:a16="http://schemas.microsoft.com/office/drawing/2014/main" id="{9EDC0CBB-E51C-4E15-9DEB-AEAC37347C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87E4D3C-66E4-474A-8201-7211398EF6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4D5605-A39D-433B-9CD7-F74E8C16450C}" type="slidenum">
              <a:rPr lang="en-GB" smtClean="0"/>
              <a:t>‹#›</a:t>
            </a:fld>
            <a:endParaRPr lang="en-GB"/>
          </a:p>
        </p:txBody>
      </p:sp>
    </p:spTree>
    <p:extLst>
      <p:ext uri="{BB962C8B-B14F-4D97-AF65-F5344CB8AC3E}">
        <p14:creationId xmlns:p14="http://schemas.microsoft.com/office/powerpoint/2010/main" val="151612417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a:t>ACEs &amp; PACEs</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11AAB3-075A-41AA-A1E2-BDCE442F09AB}" type="datetime1">
              <a:rPr lang="en-GB" smtClean="0"/>
              <a:t>31/12/2019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BB9A0F-554F-4734-A88B-730B9DB13EB7}" type="slidenum">
              <a:rPr lang="en-GB" smtClean="0"/>
              <a:t>‹#›</a:t>
            </a:fld>
            <a:endParaRPr lang="en-GB"/>
          </a:p>
        </p:txBody>
      </p:sp>
    </p:spTree>
    <p:extLst>
      <p:ext uri="{BB962C8B-B14F-4D97-AF65-F5344CB8AC3E}">
        <p14:creationId xmlns:p14="http://schemas.microsoft.com/office/powerpoint/2010/main" val="3575378203"/>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7xuWzPRf0ro"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pr.org/sections/health-shots/2015/03/02/387007941/take-the-ace-quiz-and-learn-what-it-does-and-doesnt-mea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7xuWzPRf0ro"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entalhealth.org.uk/a-to-z/s/stres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tuw.edu/health/how-stress-affects-the-brain/" TargetMode="External"/><Relationship Id="rId4" Type="http://schemas.openxmlformats.org/officeDocument/2006/relationships/hyperlink" Target="https://humanstress.ca/stress/what-is-stress/biology-of-stres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uw.edu/health/how-stress-affects-the-brai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Centers_for_Disease_Control_and_Preven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N.B. </a:t>
            </a:r>
            <a:r>
              <a:rPr lang="en-GB" dirty="0"/>
              <a:t>the beauty (</a:t>
            </a:r>
            <a:r>
              <a:rPr lang="en-GB" i="1" dirty="0"/>
              <a:t>sic</a:t>
            </a:r>
            <a:r>
              <a:rPr lang="en-GB" dirty="0"/>
              <a:t>) of ‘</a:t>
            </a:r>
            <a:r>
              <a:rPr lang="en-GB" b="1" dirty="0"/>
              <a:t>ACEs</a:t>
            </a:r>
            <a:r>
              <a:rPr lang="en-GB" dirty="0"/>
              <a:t>’ as a vehicle to develop the understanding of staff teams in relation to trauma in particular - but also vulnerable learners more generally - is that it is highly </a:t>
            </a:r>
            <a:r>
              <a:rPr lang="en-GB" b="1" dirty="0"/>
              <a:t>memorable</a:t>
            </a:r>
            <a:r>
              <a:rPr lang="en-GB" dirty="0"/>
              <a:t> as a phrase (short, catchy, oxymoronic) and has a </a:t>
            </a:r>
            <a:r>
              <a:rPr lang="en-GB" b="1" dirty="0"/>
              <a:t>powerful</a:t>
            </a:r>
            <a:r>
              <a:rPr lang="en-GB" dirty="0"/>
              <a:t> and </a:t>
            </a:r>
            <a:r>
              <a:rPr lang="en-GB" b="1" dirty="0"/>
              <a:t>easy-to-grasp</a:t>
            </a:r>
            <a:r>
              <a:rPr lang="en-GB" dirty="0"/>
              <a:t> to mathematical logic.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However</a:t>
            </a:r>
            <a:r>
              <a:rPr lang="en-GB" dirty="0"/>
              <a:t>, need to bear in mind the following </a:t>
            </a:r>
            <a:r>
              <a:rPr lang="en-GB" b="1" dirty="0"/>
              <a:t>pitfalls/difficulties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228600" indent="-228600">
              <a:buFont typeface="+mj-lt"/>
              <a:buAutoNum type="arabicParenR"/>
            </a:pPr>
            <a:r>
              <a:rPr lang="en-GB" b="1" dirty="0"/>
              <a:t>the list of ACEs can become a tick-box exercise </a:t>
            </a:r>
            <a:r>
              <a:rPr lang="en-GB" b="1" dirty="0">
                <a:sym typeface="Wingdings" panose="05000000000000000000" pitchFamily="2" charset="2"/>
              </a:rPr>
              <a:t></a:t>
            </a:r>
            <a:r>
              <a:rPr lang="en-GB" b="1" dirty="0"/>
              <a:t> how many do you have?!  </a:t>
            </a:r>
          </a:p>
          <a:p>
            <a:pPr marL="0" indent="0">
              <a:buFont typeface="Arial" panose="020B0604020202020204" pitchFamily="34" charset="0"/>
              <a:buNone/>
            </a:pPr>
            <a:endParaRPr lang="en-GB" b="1" dirty="0"/>
          </a:p>
          <a:p>
            <a:pPr marL="228600" indent="-228600" defTabSz="881939">
              <a:buFont typeface="+mj-lt"/>
              <a:buAutoNum type="arabicParenR" startAt="2"/>
              <a:defRPr/>
            </a:pPr>
            <a:r>
              <a:rPr lang="en-GB" b="1" dirty="0"/>
              <a:t>a tendency to focus</a:t>
            </a:r>
            <a:r>
              <a:rPr lang="en-GB" dirty="0"/>
              <a:t> </a:t>
            </a:r>
            <a:r>
              <a:rPr lang="en-GB" b="1" dirty="0"/>
              <a:t>on the experiences rather than the traumatic impact </a:t>
            </a:r>
            <a:r>
              <a:rPr lang="en-GB" dirty="0"/>
              <a:t>of the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And </a:t>
            </a:r>
            <a:r>
              <a:rPr lang="en-GB" b="0" dirty="0">
                <a:solidFill>
                  <a:schemeClr val="tx1"/>
                </a:solidFill>
              </a:rPr>
              <a:t>the same holds true when we introduce the term ‘</a:t>
            </a:r>
            <a:r>
              <a:rPr lang="en-GB" b="1" dirty="0">
                <a:solidFill>
                  <a:schemeClr val="tx1"/>
                </a:solidFill>
              </a:rPr>
              <a:t>PACEs</a:t>
            </a:r>
            <a:r>
              <a:rPr lang="en-GB" b="0" dirty="0">
                <a:solidFill>
                  <a:schemeClr val="tx1"/>
                </a:solidFill>
              </a:rPr>
              <a:t>’ (Protective and Compensatory Experiences) </a:t>
            </a:r>
            <a:r>
              <a:rPr lang="en-GB" b="0" dirty="0">
                <a:solidFill>
                  <a:schemeClr val="tx1"/>
                </a:solidFill>
                <a:sym typeface="Wingdings" panose="05000000000000000000" pitchFamily="2" charset="2"/>
              </a:rPr>
              <a:t> </a:t>
            </a:r>
            <a:r>
              <a:rPr lang="en-GB" b="1" dirty="0">
                <a:solidFill>
                  <a:schemeClr val="tx1"/>
                </a:solidFill>
              </a:rPr>
              <a:t>yes, ‘ACES and </a:t>
            </a:r>
            <a:r>
              <a:rPr lang="en-GB" b="1" dirty="0" err="1">
                <a:solidFill>
                  <a:schemeClr val="tx1"/>
                </a:solidFill>
              </a:rPr>
              <a:t>PACEs’</a:t>
            </a:r>
            <a:r>
              <a:rPr lang="en-GB" b="1" dirty="0">
                <a:solidFill>
                  <a:schemeClr val="tx1"/>
                </a:solidFill>
              </a:rPr>
              <a:t> </a:t>
            </a:r>
            <a:r>
              <a:rPr lang="en-GB" b="0" dirty="0">
                <a:solidFill>
                  <a:schemeClr val="tx1"/>
                </a:solidFill>
              </a:rPr>
              <a:t>is</a:t>
            </a:r>
            <a:r>
              <a:rPr lang="en-GB" b="1" dirty="0">
                <a:solidFill>
                  <a:schemeClr val="tx1"/>
                </a:solidFill>
              </a:rPr>
              <a:t> doubly</a:t>
            </a:r>
            <a:r>
              <a:rPr lang="en-GB" b="1" dirty="0"/>
              <a:t> memorable / catchy </a:t>
            </a:r>
            <a:r>
              <a:rPr lang="en-GB" b="0" dirty="0"/>
              <a:t>given the rhyme but, again, there is a temptation to get stuck in lists, tick-boxes and the calculus of tragedy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89CE-B8CF-4884-A1C9-665669F7E9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D2BB2245-E29F-4E47-8F78-A7C52144908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ACEs &amp; PACEs</a:t>
            </a:r>
          </a:p>
        </p:txBody>
      </p:sp>
      <p:sp>
        <p:nvSpPr>
          <p:cNvPr id="6" name="Date Placeholder 5">
            <a:extLst>
              <a:ext uri="{FF2B5EF4-FFF2-40B4-BE49-F238E27FC236}">
                <a16:creationId xmlns:a16="http://schemas.microsoft.com/office/drawing/2014/main" id="{9BC7D2F3-0794-4971-91D9-1342664D7FFA}"/>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EB3A9-7A73-41E8-BD88-8DC417D567AC}" type="datetime1">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31/12/2019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0517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1" dirty="0"/>
              <a:t>ask the audience </a:t>
            </a:r>
            <a:r>
              <a:rPr lang="en-GB" dirty="0"/>
              <a:t>to shout out what they think the ACEs are…. </a:t>
            </a:r>
            <a:r>
              <a:rPr lang="en-GB" b="1" dirty="0"/>
              <a:t>then reveal </a:t>
            </a:r>
            <a:r>
              <a:rPr lang="en-GB" dirty="0"/>
              <a:t>the list </a:t>
            </a:r>
            <a:r>
              <a:rPr lang="en-GB" dirty="0">
                <a:sym typeface="Wingdings" panose="05000000000000000000" pitchFamily="2" charset="2"/>
              </a:rPr>
              <a:t> any missing? (e.g. </a:t>
            </a:r>
            <a:r>
              <a:rPr lang="en-GB" b="1" dirty="0">
                <a:sym typeface="Wingdings" panose="05000000000000000000" pitchFamily="2" charset="2"/>
              </a:rPr>
              <a:t>death of a parent</a:t>
            </a:r>
            <a:r>
              <a:rPr lang="en-GB" dirty="0">
                <a:sym typeface="Wingdings" panose="05000000000000000000" pitchFamily="2" charset="2"/>
              </a:rPr>
              <a:t>/close family member) + issue of homelessness / austerity &amp; poverty / war / asylum / natural disaster</a:t>
            </a:r>
          </a:p>
          <a:p>
            <a:pPr marL="171450" indent="-171450">
              <a:buFontTx/>
              <a:buChar char="-"/>
            </a:pPr>
            <a:endParaRPr lang="en-GB" dirty="0">
              <a:sym typeface="Wingdings" panose="05000000000000000000" pitchFamily="2" charset="2"/>
            </a:endParaRPr>
          </a:p>
          <a:p>
            <a:pPr marL="171450" indent="-171450">
              <a:buFontTx/>
              <a:buChar char="-"/>
            </a:pPr>
            <a:r>
              <a:rPr lang="en-GB" dirty="0">
                <a:sym typeface="Wingdings" panose="05000000000000000000" pitchFamily="2" charset="2"/>
              </a:rPr>
              <a:t>N.B. the number of possible ACEs inevitably increases as more is understood about the impact of trauma </a:t>
            </a:r>
            <a:endParaRPr lang="en-GB" dirty="0"/>
          </a:p>
          <a:p>
            <a:endParaRPr lang="en-GB" dirty="0"/>
          </a:p>
          <a:p>
            <a:r>
              <a:rPr lang="en-GB" b="1" dirty="0"/>
              <a:t>infographic</a:t>
            </a:r>
            <a:r>
              <a:rPr lang="en-GB" dirty="0"/>
              <a:t> source = https://www.rwjf.org/en/library/infographics/the-truth-about-aces.html </a:t>
            </a:r>
          </a:p>
          <a:p>
            <a:endParaRPr lang="en-GB" dirty="0"/>
          </a:p>
          <a:p>
            <a:endParaRPr lang="en-GB" dirty="0"/>
          </a:p>
          <a:p>
            <a:r>
              <a:rPr lang="en-GB" dirty="0"/>
              <a:t>-------------------------------------------------------------------------------------------</a:t>
            </a:r>
          </a:p>
          <a:p>
            <a:endParaRPr lang="en-GB" b="0" dirty="0"/>
          </a:p>
          <a:p>
            <a:r>
              <a:rPr lang="en-GB" b="0" dirty="0"/>
              <a:t>DfE’s </a:t>
            </a:r>
            <a:r>
              <a:rPr lang="en-GB" b="1" dirty="0"/>
              <a:t>Mental health and behaviour in schools </a:t>
            </a:r>
            <a:r>
              <a:rPr lang="en-GB" b="0" dirty="0"/>
              <a:t>(Nov 18, p18) lists </a:t>
            </a:r>
            <a:r>
              <a:rPr lang="en-GB" b="1" dirty="0"/>
              <a:t>4 sub-types </a:t>
            </a:r>
            <a:r>
              <a:rPr lang="en-GB" b="0" dirty="0"/>
              <a:t>of ACE</a:t>
            </a:r>
            <a:endParaRPr lang="en-GB" b="1"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689CE-B8CF-4884-A1C9-665669F7E9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a:extLst>
              <a:ext uri="{FF2B5EF4-FFF2-40B4-BE49-F238E27FC236}">
                <a16:creationId xmlns:a16="http://schemas.microsoft.com/office/drawing/2014/main" id="{5583E07A-6B65-4D8A-9C4F-289310C4BC22}"/>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2C1F8CAE-3CBB-4228-BFB6-07AECC933C32}"/>
              </a:ext>
            </a:extLst>
          </p:cNvPr>
          <p:cNvSpPr>
            <a:spLocks noGrp="1"/>
          </p:cNvSpPr>
          <p:nvPr>
            <p:ph type="dt" idx="1"/>
          </p:nvPr>
        </p:nvSpPr>
        <p:spPr/>
        <p:txBody>
          <a:bodyPr/>
          <a:lstStyle/>
          <a:p>
            <a:fld id="{32F5E630-E6C1-4775-9D2B-EAD778BD1CBA}" type="datetime1">
              <a:rPr lang="en-GB" smtClean="0"/>
              <a:t>31/12/2019</a:t>
            </a:fld>
            <a:endParaRPr lang="en-GB"/>
          </a:p>
        </p:txBody>
      </p:sp>
    </p:spTree>
    <p:extLst>
      <p:ext uri="{BB962C8B-B14F-4D97-AF65-F5344CB8AC3E}">
        <p14:creationId xmlns:p14="http://schemas.microsoft.com/office/powerpoint/2010/main" val="3161717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Video</a:t>
            </a:r>
            <a:r>
              <a:rPr lang="en-GB" b="1" dirty="0"/>
              <a:t> [5 mins 43 secs]	</a:t>
            </a:r>
            <a:r>
              <a:rPr lang="en-GB" b="1" u="sng" dirty="0">
                <a:solidFill>
                  <a:srgbClr val="0000FF"/>
                </a:solidFill>
              </a:rPr>
              <a:t>https://www.youtube.com/watch?v=XHgLYI9KZ-A </a:t>
            </a:r>
          </a:p>
          <a:p>
            <a:endParaRPr lang="en-GB" dirty="0"/>
          </a:p>
          <a:p>
            <a:r>
              <a:rPr lang="en-GB" dirty="0"/>
              <a:t>The video is short, powerful, ties everything together at this point and basically speaks for itself – no watching task as such but could ask people to feedback their thoughts after seeing it </a:t>
            </a:r>
          </a:p>
          <a:p>
            <a:endParaRPr lang="en-GB" dirty="0"/>
          </a:p>
          <a:p>
            <a:r>
              <a:rPr lang="en-GB" dirty="0"/>
              <a:t>Briefly introduce by saying something about </a:t>
            </a:r>
            <a:r>
              <a:rPr lang="en-GB" b="1" dirty="0"/>
              <a:t>Public Health Wales </a:t>
            </a:r>
            <a:r>
              <a:rPr lang="en-GB" dirty="0"/>
              <a:t>– i.e. they have committed to addressing ACEs and their impact in Wales </a:t>
            </a:r>
            <a:r>
              <a:rPr lang="en-GB" dirty="0">
                <a:sym typeface="Wingdings" panose="05000000000000000000" pitchFamily="2" charset="2"/>
              </a:rPr>
              <a:t>by (</a:t>
            </a:r>
            <a:r>
              <a:rPr lang="en-GB" dirty="0" err="1">
                <a:sym typeface="Wingdings" panose="05000000000000000000" pitchFamily="2" charset="2"/>
              </a:rPr>
              <a:t>i</a:t>
            </a:r>
            <a:r>
              <a:rPr lang="en-GB" dirty="0">
                <a:sym typeface="Wingdings" panose="05000000000000000000" pitchFamily="2" charset="2"/>
              </a:rPr>
              <a:t>) training everybody (i.e. </a:t>
            </a:r>
            <a:r>
              <a:rPr lang="en-GB" b="1" dirty="0">
                <a:sym typeface="Wingdings" panose="05000000000000000000" pitchFamily="2" charset="2"/>
              </a:rPr>
              <a:t>all public services</a:t>
            </a:r>
            <a:r>
              <a:rPr lang="en-GB" dirty="0">
                <a:sym typeface="Wingdings" panose="05000000000000000000" pitchFamily="2" charset="2"/>
              </a:rPr>
              <a:t>) in the “trauma model” so they can respond effectively to prevent and mitigate the harms from ACEs and (ii) by building protective factors and resilience in </a:t>
            </a:r>
            <a:r>
              <a:rPr lang="en-GB" b="1" dirty="0">
                <a:sym typeface="Wingdings" panose="05000000000000000000" pitchFamily="2" charset="2"/>
              </a:rPr>
              <a:t>the population </a:t>
            </a:r>
            <a:r>
              <a:rPr lang="en-GB" dirty="0">
                <a:sym typeface="Wingdings" panose="05000000000000000000" pitchFamily="2" charset="2"/>
              </a:rPr>
              <a:t>to cope with ACEs that cannot be prevented  </a:t>
            </a:r>
          </a:p>
          <a:p>
            <a:endParaRPr lang="en-GB" dirty="0">
              <a:sym typeface="Wingdings" panose="05000000000000000000" pitchFamily="2" charset="2"/>
            </a:endParaRPr>
          </a:p>
          <a:p>
            <a:pPr marL="165364" indent="-165364">
              <a:buFont typeface="Wingdings" panose="05000000000000000000" pitchFamily="2" charset="2"/>
              <a:buChar char="à"/>
            </a:pPr>
            <a:r>
              <a:rPr lang="en-GB" b="1" dirty="0">
                <a:sym typeface="Wingdings" panose="05000000000000000000" pitchFamily="2" charset="2"/>
              </a:rPr>
              <a:t>compassion is at the forefront of this</a:t>
            </a:r>
            <a:r>
              <a:rPr lang="en-GB" dirty="0">
                <a:sym typeface="Wingdings" panose="05000000000000000000" pitchFamily="2" charset="2"/>
              </a:rPr>
              <a:t> – i.e. </a:t>
            </a:r>
            <a:r>
              <a:rPr lang="en-GB" b="1" dirty="0">
                <a:sym typeface="Wingdings" panose="05000000000000000000" pitchFamily="2" charset="2"/>
              </a:rPr>
              <a:t>how </a:t>
            </a:r>
            <a:r>
              <a:rPr lang="en-GB" b="1" u="sng" dirty="0">
                <a:sym typeface="Wingdings" panose="05000000000000000000" pitchFamily="2" charset="2"/>
              </a:rPr>
              <a:t>we</a:t>
            </a:r>
            <a:r>
              <a:rPr lang="en-GB" b="1" dirty="0">
                <a:sym typeface="Wingdings" panose="05000000000000000000" pitchFamily="2" charset="2"/>
              </a:rPr>
              <a:t> interact with this group</a:t>
            </a:r>
            <a:endParaRPr lang="en-GB" dirty="0">
              <a:sym typeface="Wingdings" panose="05000000000000000000" pitchFamily="2" charset="2"/>
            </a:endParaRPr>
          </a:p>
          <a:p>
            <a:pPr marL="165364" indent="-165364">
              <a:buFont typeface="Wingdings" panose="05000000000000000000" pitchFamily="2" charset="2"/>
              <a:buChar char="à"/>
            </a:pPr>
            <a:endParaRPr lang="en-GB" dirty="0">
              <a:sym typeface="Wingdings" panose="05000000000000000000" pitchFamily="2" charset="2"/>
            </a:endParaRPr>
          </a:p>
          <a:p>
            <a:pPr marL="165364" indent="-165364">
              <a:buFont typeface="Wingdings" panose="05000000000000000000" pitchFamily="2" charset="2"/>
              <a:buChar char="à"/>
            </a:pPr>
            <a:r>
              <a:rPr lang="en-GB" dirty="0">
                <a:sym typeface="Wingdings" panose="05000000000000000000" pitchFamily="2" charset="2"/>
              </a:rPr>
              <a:t>soundbite - the adult is the child in disguise / “The Child Is Father of the Man” (Wordsworth)</a:t>
            </a:r>
          </a:p>
          <a:p>
            <a:pPr marL="165364" indent="-165364">
              <a:buFont typeface="Wingdings" panose="05000000000000000000" pitchFamily="2" charset="2"/>
              <a:buChar char="à"/>
            </a:pPr>
            <a:endParaRPr lang="en-GB" dirty="0">
              <a:sym typeface="Wingdings" panose="05000000000000000000" pitchFamily="2" charset="2"/>
            </a:endParaRPr>
          </a:p>
          <a:p>
            <a:endParaRPr lang="en-GB" dirty="0"/>
          </a:p>
          <a:p>
            <a:r>
              <a:rPr lang="en-GB" dirty="0"/>
              <a:t>-----------------------------------------------------------------------</a:t>
            </a:r>
          </a:p>
          <a:p>
            <a:r>
              <a:rPr lang="en-GB" dirty="0"/>
              <a:t>Highly recommended for </a:t>
            </a:r>
            <a:r>
              <a:rPr lang="en-GB" b="1" dirty="0"/>
              <a:t>your own CPD </a:t>
            </a:r>
            <a:r>
              <a:rPr lang="en-GB" dirty="0"/>
              <a:t>= Dr Mark </a:t>
            </a:r>
            <a:r>
              <a:rPr lang="en-GB" dirty="0" err="1"/>
              <a:t>Bellis’s</a:t>
            </a:r>
            <a:r>
              <a:rPr lang="en-GB" dirty="0"/>
              <a:t> Presentation on Adverse Childhood Experiences, Resilience and Equity </a:t>
            </a:r>
            <a:r>
              <a:rPr lang="en-GB" dirty="0">
                <a:hlinkClick r:id="rId3"/>
              </a:rPr>
              <a:t>https://www.youtube.com/watch?v=7xuWzPRf0ro</a:t>
            </a:r>
            <a:r>
              <a:rPr lang="en-GB" dirty="0"/>
              <a:t>  [29 mins 58 secs]</a:t>
            </a:r>
          </a:p>
          <a:p>
            <a:endParaRPr lang="en-GB" dirty="0"/>
          </a:p>
        </p:txBody>
      </p:sp>
      <p:sp>
        <p:nvSpPr>
          <p:cNvPr id="4" name="Slide Number Placeholder 3"/>
          <p:cNvSpPr>
            <a:spLocks noGrp="1"/>
          </p:cNvSpPr>
          <p:nvPr>
            <p:ph type="sldNum" sz="quarter" idx="5"/>
          </p:nvPr>
        </p:nvSpPr>
        <p:spPr/>
        <p:txBody>
          <a:bodyPr/>
          <a:lstStyle/>
          <a:p>
            <a:fld id="{E8B689CE-B8CF-4884-A1C9-665669F7E92F}" type="slidenum">
              <a:rPr lang="en-GB" smtClean="0"/>
              <a:t>11</a:t>
            </a:fld>
            <a:endParaRPr lang="en-GB"/>
          </a:p>
        </p:txBody>
      </p:sp>
      <p:sp>
        <p:nvSpPr>
          <p:cNvPr id="5" name="Header Placeholder 4">
            <a:extLst>
              <a:ext uri="{FF2B5EF4-FFF2-40B4-BE49-F238E27FC236}">
                <a16:creationId xmlns:a16="http://schemas.microsoft.com/office/drawing/2014/main" id="{E6517971-335E-4792-B66E-D35CC297E6A0}"/>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C5D95F2A-B30E-4799-BF78-9E7B6CEEE154}"/>
              </a:ext>
            </a:extLst>
          </p:cNvPr>
          <p:cNvSpPr>
            <a:spLocks noGrp="1"/>
          </p:cNvSpPr>
          <p:nvPr>
            <p:ph type="dt" idx="1"/>
          </p:nvPr>
        </p:nvSpPr>
        <p:spPr/>
        <p:txBody>
          <a:bodyPr/>
          <a:lstStyle/>
          <a:p>
            <a:fld id="{CC39507A-5B72-4775-8591-C77D17586993}" type="datetime1">
              <a:rPr lang="en-GB" smtClean="0"/>
              <a:t>31/12/2019</a:t>
            </a:fld>
            <a:endParaRPr lang="en-GB"/>
          </a:p>
        </p:txBody>
      </p:sp>
    </p:spTree>
    <p:extLst>
      <p:ext uri="{BB962C8B-B14F-4D97-AF65-F5344CB8AC3E}">
        <p14:creationId xmlns:p14="http://schemas.microsoft.com/office/powerpoint/2010/main" val="1418302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The </a:t>
            </a:r>
            <a:r>
              <a:rPr lang="en-GB" b="1" dirty="0">
                <a:effectLst/>
              </a:rPr>
              <a:t>(original) ACE Study </a:t>
            </a:r>
            <a:r>
              <a:rPr lang="en-GB" dirty="0">
                <a:effectLst/>
              </a:rPr>
              <a:t>revealed </a:t>
            </a:r>
            <a:r>
              <a:rPr lang="en-GB" b="1" dirty="0">
                <a:effectLst/>
              </a:rPr>
              <a:t>six main discoveries</a:t>
            </a:r>
            <a:r>
              <a:rPr lang="en-GB" dirty="0">
                <a:effectLst/>
              </a:rPr>
              <a:t>:</a:t>
            </a:r>
          </a:p>
          <a:p>
            <a:endParaRPr lang="en-GB" dirty="0">
              <a:effectLst/>
            </a:endParaRPr>
          </a:p>
          <a:p>
            <a:r>
              <a:rPr lang="en-GB" dirty="0">
                <a:effectLst/>
              </a:rPr>
              <a:t>1) ACEs are common…</a:t>
            </a:r>
            <a:r>
              <a:rPr lang="en-GB" b="1" dirty="0">
                <a:effectLst/>
              </a:rPr>
              <a:t>nearly two-thirds (64%) of adults have at least one</a:t>
            </a:r>
            <a:r>
              <a:rPr lang="en-GB" dirty="0">
                <a:effectLst/>
              </a:rPr>
              <a:t>.</a:t>
            </a:r>
          </a:p>
          <a:p>
            <a:r>
              <a:rPr lang="en-GB" dirty="0">
                <a:effectLst/>
              </a:rPr>
              <a:t>2) They cause adult onset of chronic disease, such as cancer and heart disease, as well as mental illness, violence and being a victim of violence</a:t>
            </a:r>
          </a:p>
          <a:p>
            <a:r>
              <a:rPr lang="en-GB" dirty="0">
                <a:effectLst/>
              </a:rPr>
              <a:t>3) ACEs don’t occur alone….</a:t>
            </a:r>
            <a:r>
              <a:rPr lang="en-GB" b="1" dirty="0">
                <a:effectLst/>
              </a:rPr>
              <a:t>if you have one, there’s an 87% chance that you have two or more</a:t>
            </a:r>
            <a:r>
              <a:rPr lang="en-GB" dirty="0">
                <a:effectLst/>
              </a:rPr>
              <a:t>.</a:t>
            </a:r>
          </a:p>
          <a:p>
            <a:r>
              <a:rPr lang="en-GB" dirty="0">
                <a:effectLst/>
              </a:rPr>
              <a:t>4) (</a:t>
            </a:r>
            <a:r>
              <a:rPr lang="en-GB" b="1" dirty="0">
                <a:effectLst/>
              </a:rPr>
              <a:t>cumulative</a:t>
            </a:r>
            <a:r>
              <a:rPr lang="en-GB" dirty="0">
                <a:effectLst/>
              </a:rPr>
              <a:t>) The more ACEs you have, the greater the risk for chronic disease, mental illness, violence and being a victim of violence. </a:t>
            </a:r>
            <a:r>
              <a:rPr lang="en-GB" b="1" dirty="0">
                <a:effectLst/>
              </a:rPr>
              <a:t>People have an ACE score of 0 to 10</a:t>
            </a:r>
            <a:r>
              <a:rPr lang="en-GB" dirty="0">
                <a:effectLst/>
              </a:rPr>
              <a:t>.</a:t>
            </a:r>
          </a:p>
          <a:p>
            <a:endParaRPr lang="en-GB" dirty="0"/>
          </a:p>
          <a:p>
            <a:pPr marL="0" indent="0">
              <a:buFont typeface="Arial" panose="020B0604020202020204" pitchFamily="34" charset="0"/>
              <a:buNone/>
            </a:pPr>
            <a:r>
              <a:rPr lang="en-GB" b="1" dirty="0"/>
              <a:t>N.B. </a:t>
            </a:r>
            <a:r>
              <a:rPr lang="en-GB" dirty="0"/>
              <a:t>the link for the online ACE Quiz is </a:t>
            </a:r>
            <a:r>
              <a:rPr lang="en-GB" dirty="0">
                <a:hlinkClick r:id="rId3"/>
              </a:rPr>
              <a:t>https://www.npr.org/sections/health-shots/2015/03/02/387007941/take-the-ace-quiz-and-learn-what-it-does-and-doesnt-mean</a:t>
            </a:r>
            <a:r>
              <a:rPr lang="en-GB" dirty="0"/>
              <a:t> - quite powerful to do this, either for yourself or with a child in mind (what do I know about their life story, and what might I not know?)</a:t>
            </a:r>
          </a:p>
          <a:p>
            <a:pPr marL="0" indent="0">
              <a:buFont typeface="Arial" panose="020B0604020202020204" pitchFamily="34" charset="0"/>
              <a:buNone/>
            </a:pPr>
            <a:endParaRPr lang="en-GB" dirty="0"/>
          </a:p>
          <a:p>
            <a:r>
              <a:rPr lang="en-GB" dirty="0"/>
              <a:t>-----------------------------------------------------------------</a:t>
            </a:r>
          </a:p>
          <a:p>
            <a:pPr marL="171432" indent="-171432">
              <a:buFont typeface="Arial" panose="020B0604020202020204" pitchFamily="34" charset="0"/>
              <a:buChar char="•"/>
            </a:pPr>
            <a:r>
              <a:rPr lang="en-GB" dirty="0"/>
              <a:t>Based on large populations - the more ACEs experienced, the worse the outcomes.</a:t>
            </a:r>
          </a:p>
          <a:p>
            <a:pPr marL="171432" indent="-171432">
              <a:buFont typeface="Arial" panose="020B0604020202020204" pitchFamily="34" charset="0"/>
              <a:buChar char="•"/>
            </a:pPr>
            <a:r>
              <a:rPr lang="en-GB" dirty="0"/>
              <a:t>But research shows that future outcomes for health and wellbeing are NOT prescribed by past experience </a:t>
            </a:r>
            <a:r>
              <a:rPr lang="en-GB" dirty="0">
                <a:sym typeface="Wingdings" panose="05000000000000000000" pitchFamily="2" charset="2"/>
              </a:rPr>
              <a:t> </a:t>
            </a:r>
            <a:r>
              <a:rPr lang="en-GB" b="1" dirty="0">
                <a:sym typeface="Wingdings" panose="05000000000000000000" pitchFamily="2" charset="2"/>
              </a:rPr>
              <a:t>PACEs</a:t>
            </a:r>
            <a:r>
              <a:rPr lang="en-GB" dirty="0">
                <a:sym typeface="Wingdings" panose="05000000000000000000" pitchFamily="2" charset="2"/>
              </a:rPr>
              <a:t> (Protective and Compensatory Experiences) </a:t>
            </a:r>
            <a:endParaRPr lang="en-GB" dirty="0"/>
          </a:p>
          <a:p>
            <a:endParaRPr lang="en-GB" dirty="0"/>
          </a:p>
        </p:txBody>
      </p:sp>
      <p:sp>
        <p:nvSpPr>
          <p:cNvPr id="4" name="Slide Number Placeholder 3"/>
          <p:cNvSpPr>
            <a:spLocks noGrp="1"/>
          </p:cNvSpPr>
          <p:nvPr>
            <p:ph type="sldNum" sz="quarter" idx="5"/>
          </p:nvPr>
        </p:nvSpPr>
        <p:spPr/>
        <p:txBody>
          <a:bodyPr/>
          <a:lstStyle/>
          <a:p>
            <a:fld id="{E8B689CE-B8CF-4884-A1C9-665669F7E92F}" type="slidenum">
              <a:rPr lang="en-GB" smtClean="0"/>
              <a:t>12</a:t>
            </a:fld>
            <a:endParaRPr lang="en-GB"/>
          </a:p>
        </p:txBody>
      </p:sp>
      <p:sp>
        <p:nvSpPr>
          <p:cNvPr id="5" name="Header Placeholder 4">
            <a:extLst>
              <a:ext uri="{FF2B5EF4-FFF2-40B4-BE49-F238E27FC236}">
                <a16:creationId xmlns:a16="http://schemas.microsoft.com/office/drawing/2014/main" id="{D5785494-0EAD-4566-904D-07637185FABF}"/>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7EB364AA-0A86-447B-B9D7-3B923D4550A5}"/>
              </a:ext>
            </a:extLst>
          </p:cNvPr>
          <p:cNvSpPr>
            <a:spLocks noGrp="1"/>
          </p:cNvSpPr>
          <p:nvPr>
            <p:ph type="dt" idx="1"/>
          </p:nvPr>
        </p:nvSpPr>
        <p:spPr/>
        <p:txBody>
          <a:bodyPr/>
          <a:lstStyle/>
          <a:p>
            <a:fld id="{43A20CCF-B257-42E6-8DA5-AC181FAAA315}" type="datetime1">
              <a:rPr lang="en-GB" smtClean="0"/>
              <a:t>31/12/2019</a:t>
            </a:fld>
            <a:endParaRPr lang="en-GB"/>
          </a:p>
        </p:txBody>
      </p:sp>
    </p:spTree>
    <p:extLst>
      <p:ext uri="{BB962C8B-B14F-4D97-AF65-F5344CB8AC3E}">
        <p14:creationId xmlns:p14="http://schemas.microsoft.com/office/powerpoint/2010/main" val="1239993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with high </a:t>
            </a:r>
            <a:r>
              <a:rPr lang="en-GB" b="1" dirty="0"/>
              <a:t>ACE scores</a:t>
            </a:r>
            <a:r>
              <a:rPr lang="en-GB" dirty="0"/>
              <a:t> are more likely to be violent, to have more marriages, more broken bones, more drug prescriptions, more depression, and more autoimmune diseases. People with an </a:t>
            </a:r>
            <a:r>
              <a:rPr lang="en-GB" b="1" dirty="0">
                <a:solidFill>
                  <a:srgbClr val="0000FF"/>
                </a:solidFill>
              </a:rPr>
              <a:t>ACE score of 6</a:t>
            </a:r>
            <a:r>
              <a:rPr lang="en-GB" dirty="0">
                <a:solidFill>
                  <a:srgbClr val="0000FF"/>
                </a:solidFill>
              </a:rPr>
              <a:t> </a:t>
            </a:r>
            <a:r>
              <a:rPr lang="en-GB" dirty="0"/>
              <a:t>or higher are at </a:t>
            </a:r>
            <a:r>
              <a:rPr lang="en-GB" b="1" dirty="0">
                <a:solidFill>
                  <a:srgbClr val="FF0000"/>
                </a:solidFill>
              </a:rPr>
              <a:t>risk of their lifespan being shortened by 20 years</a:t>
            </a:r>
            <a:r>
              <a:rPr lang="en-GB" dirty="0"/>
              <a:t>.  https://acestoohigh.com/aces-101/ </a:t>
            </a:r>
          </a:p>
          <a:p>
            <a:endParaRPr lang="en-GB" dirty="0"/>
          </a:p>
          <a:p>
            <a:r>
              <a:rPr lang="en-GB" dirty="0">
                <a:effectLst/>
              </a:rPr>
              <a:t>On a population level, it </a:t>
            </a:r>
            <a:r>
              <a:rPr lang="en-GB" b="1" dirty="0">
                <a:effectLst/>
              </a:rPr>
              <a:t>doesn’t matter which four ACEs a person has</a:t>
            </a:r>
            <a:r>
              <a:rPr lang="en-GB" dirty="0">
                <a:effectLst/>
              </a:rPr>
              <a:t>; the harmful </a:t>
            </a:r>
            <a:r>
              <a:rPr lang="en-GB" b="1" dirty="0">
                <a:effectLst/>
              </a:rPr>
              <a:t>consequences are the same</a:t>
            </a:r>
            <a:r>
              <a:rPr lang="en-GB" dirty="0">
                <a:effectLst/>
              </a:rPr>
              <a:t>. The </a:t>
            </a:r>
            <a:r>
              <a:rPr lang="en-GB" b="1" dirty="0">
                <a:effectLst/>
              </a:rPr>
              <a:t>brain cannot distinguish </a:t>
            </a:r>
            <a:r>
              <a:rPr lang="en-GB" dirty="0">
                <a:effectLst/>
              </a:rPr>
              <a:t>one type of toxic stress from another; </a:t>
            </a:r>
            <a:r>
              <a:rPr lang="en-GB" b="1" dirty="0">
                <a:effectLst/>
              </a:rPr>
              <a:t>it’s all toxic stress</a:t>
            </a:r>
            <a:r>
              <a:rPr lang="en-GB" dirty="0">
                <a:effectLst/>
              </a:rPr>
              <a:t>, with the same impact. </a:t>
            </a:r>
            <a:r>
              <a:rPr lang="en-GB" dirty="0"/>
              <a:t>https://acestoohigh.com/aces-101/</a:t>
            </a:r>
          </a:p>
          <a:p>
            <a:endParaRPr lang="en-GB" dirty="0"/>
          </a:p>
          <a:p>
            <a:r>
              <a:rPr lang="en-GB" b="1" dirty="0"/>
              <a:t>Key point </a:t>
            </a:r>
            <a:r>
              <a:rPr lang="en-GB" dirty="0"/>
              <a:t>= the huge personal cost to the individual, their family, the community and to society/us as tax payers – and hence of course the public health angle</a:t>
            </a:r>
          </a:p>
          <a:p>
            <a:pPr marL="171432" indent="-171432">
              <a:buFont typeface="Arial" panose="020B0604020202020204" pitchFamily="34" charset="0"/>
              <a:buChar char="•"/>
            </a:pPr>
            <a:endParaRPr lang="en-GB" dirty="0"/>
          </a:p>
          <a:p>
            <a:pPr marL="171432" indent="-171432">
              <a:buFont typeface="Arial" panose="020B0604020202020204" pitchFamily="34" charset="0"/>
              <a:buChar char="•"/>
            </a:pPr>
            <a:r>
              <a:rPr lang="en-GB" dirty="0"/>
              <a:t>Based on large populations - the more ACEs experienced, the worse the outcomes.</a:t>
            </a:r>
          </a:p>
          <a:p>
            <a:pPr marL="171432" indent="-171432">
              <a:buFont typeface="Arial" panose="020B0604020202020204" pitchFamily="34" charset="0"/>
              <a:buChar char="•"/>
            </a:pPr>
            <a:r>
              <a:rPr lang="en-GB" dirty="0"/>
              <a:t>But research shows that future outcomes for health and wellbeing are NOT prescribed by past experience </a:t>
            </a:r>
            <a:r>
              <a:rPr lang="en-GB" dirty="0">
                <a:sym typeface="Wingdings" panose="05000000000000000000" pitchFamily="2" charset="2"/>
              </a:rPr>
              <a:t> </a:t>
            </a:r>
            <a:r>
              <a:rPr lang="en-GB" b="1" dirty="0">
                <a:sym typeface="Wingdings" panose="05000000000000000000" pitchFamily="2" charset="2"/>
              </a:rPr>
              <a:t>PACEs</a:t>
            </a:r>
            <a:r>
              <a:rPr lang="en-GB" dirty="0">
                <a:sym typeface="Wingdings" panose="05000000000000000000" pitchFamily="2" charset="2"/>
              </a:rPr>
              <a:t> (Protective and Compensatory Experiences) </a:t>
            </a:r>
          </a:p>
          <a:p>
            <a:pPr marL="171432" indent="-171432">
              <a:buFont typeface="Arial" panose="020B0604020202020204" pitchFamily="34" charset="0"/>
              <a:buChar char="•"/>
            </a:pPr>
            <a:endParaRPr lang="en-GB" dirty="0">
              <a:sym typeface="Wingdings" panose="05000000000000000000" pitchFamily="2" charset="2"/>
            </a:endParaRPr>
          </a:p>
          <a:p>
            <a:r>
              <a:rPr lang="en-GB" b="1" dirty="0">
                <a:sym typeface="Wingdings" panose="05000000000000000000" pitchFamily="2" charset="2"/>
              </a:rPr>
              <a:t>N.B. </a:t>
            </a:r>
            <a:r>
              <a:rPr lang="en-GB" b="0" dirty="0">
                <a:sym typeface="Wingdings" panose="05000000000000000000" pitchFamily="2" charset="2"/>
              </a:rPr>
              <a:t>different ACE studies yield different multipliers as they are based on different population sets but the picture is broadly the same -</a:t>
            </a:r>
            <a:r>
              <a:rPr lang="en-GB" dirty="0">
                <a:sym typeface="Wingdings" panose="05000000000000000000" pitchFamily="2" charset="2"/>
              </a:rPr>
              <a:t> this slide draws on figures from https://www.</a:t>
            </a:r>
            <a:r>
              <a:rPr lang="en-GB" b="1" dirty="0">
                <a:sym typeface="Wingdings" panose="05000000000000000000" pitchFamily="2" charset="2"/>
              </a:rPr>
              <a:t>towerhamlets</a:t>
            </a:r>
            <a:r>
              <a:rPr lang="en-GB" dirty="0">
                <a:sym typeface="Wingdings" panose="05000000000000000000" pitchFamily="2" charset="2"/>
              </a:rPr>
              <a:t>.gov.uk/Documents/Children-and-families-services/Early-Years/ACES_and_social_injustice_DCP_SW.pdf</a:t>
            </a:r>
          </a:p>
          <a:p>
            <a:endParaRPr lang="en-GB" dirty="0">
              <a:sym typeface="Wingdings" panose="05000000000000000000" pitchFamily="2" charset="2"/>
            </a:endParaRPr>
          </a:p>
          <a:p>
            <a:endParaRPr lang="en-GB" dirty="0"/>
          </a:p>
        </p:txBody>
      </p:sp>
      <p:sp>
        <p:nvSpPr>
          <p:cNvPr id="4" name="Slide Number Placeholder 3"/>
          <p:cNvSpPr>
            <a:spLocks noGrp="1"/>
          </p:cNvSpPr>
          <p:nvPr>
            <p:ph type="sldNum" sz="quarter" idx="5"/>
          </p:nvPr>
        </p:nvSpPr>
        <p:spPr/>
        <p:txBody>
          <a:bodyPr/>
          <a:lstStyle/>
          <a:p>
            <a:fld id="{E8B689CE-B8CF-4884-A1C9-665669F7E92F}" type="slidenum">
              <a:rPr lang="en-GB" smtClean="0"/>
              <a:t>13</a:t>
            </a:fld>
            <a:endParaRPr lang="en-GB"/>
          </a:p>
        </p:txBody>
      </p:sp>
      <p:sp>
        <p:nvSpPr>
          <p:cNvPr id="5" name="Header Placeholder 4">
            <a:extLst>
              <a:ext uri="{FF2B5EF4-FFF2-40B4-BE49-F238E27FC236}">
                <a16:creationId xmlns:a16="http://schemas.microsoft.com/office/drawing/2014/main" id="{FE0A87DF-ED34-4C2A-AA63-96B2172BEC95}"/>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8C28BE2C-8E82-49E8-9DDB-E93CF442931B}"/>
              </a:ext>
            </a:extLst>
          </p:cNvPr>
          <p:cNvSpPr>
            <a:spLocks noGrp="1"/>
          </p:cNvSpPr>
          <p:nvPr>
            <p:ph type="dt" idx="1"/>
          </p:nvPr>
        </p:nvSpPr>
        <p:spPr/>
        <p:txBody>
          <a:bodyPr/>
          <a:lstStyle/>
          <a:p>
            <a:fld id="{BFE7D158-C974-4D48-B6A0-8F48306C8862}" type="datetime1">
              <a:rPr lang="en-GB" smtClean="0"/>
              <a:t>31/12/2019</a:t>
            </a:fld>
            <a:endParaRPr lang="en-GB"/>
          </a:p>
        </p:txBody>
      </p:sp>
    </p:spTree>
    <p:extLst>
      <p:ext uri="{BB962C8B-B14F-4D97-AF65-F5344CB8AC3E}">
        <p14:creationId xmlns:p14="http://schemas.microsoft.com/office/powerpoint/2010/main" val="725709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with high </a:t>
            </a:r>
            <a:r>
              <a:rPr lang="en-GB" b="1" dirty="0"/>
              <a:t>ACE scores</a:t>
            </a:r>
            <a:r>
              <a:rPr lang="en-GB" dirty="0"/>
              <a:t> are more likely to be violent, to have more marriages, more broken bones, more drug prescriptions, more depression, and more autoimmune diseases. People with an </a:t>
            </a:r>
            <a:r>
              <a:rPr lang="en-GB" b="1" dirty="0">
                <a:solidFill>
                  <a:srgbClr val="0000FF"/>
                </a:solidFill>
              </a:rPr>
              <a:t>ACE score of 6</a:t>
            </a:r>
            <a:r>
              <a:rPr lang="en-GB" dirty="0">
                <a:solidFill>
                  <a:srgbClr val="0000FF"/>
                </a:solidFill>
              </a:rPr>
              <a:t> </a:t>
            </a:r>
            <a:r>
              <a:rPr lang="en-GB" dirty="0"/>
              <a:t>or higher are at </a:t>
            </a:r>
            <a:r>
              <a:rPr lang="en-GB" b="1" dirty="0">
                <a:solidFill>
                  <a:srgbClr val="FF0000"/>
                </a:solidFill>
              </a:rPr>
              <a:t>risk of their lifespan being shortened by 20 years</a:t>
            </a:r>
            <a:r>
              <a:rPr lang="en-GB" dirty="0"/>
              <a:t>.  https://acestoohigh.com/aces-101/ </a:t>
            </a:r>
          </a:p>
          <a:p>
            <a:endParaRPr lang="en-GB" dirty="0"/>
          </a:p>
          <a:p>
            <a:r>
              <a:rPr lang="en-GB" dirty="0">
                <a:effectLst/>
              </a:rPr>
              <a:t>On a population level, it </a:t>
            </a:r>
            <a:r>
              <a:rPr lang="en-GB" b="1" dirty="0">
                <a:effectLst/>
              </a:rPr>
              <a:t>doesn’t matter which four ACEs a person has</a:t>
            </a:r>
            <a:r>
              <a:rPr lang="en-GB" dirty="0">
                <a:effectLst/>
              </a:rPr>
              <a:t>; the harmful </a:t>
            </a:r>
            <a:r>
              <a:rPr lang="en-GB" b="1" dirty="0">
                <a:effectLst/>
              </a:rPr>
              <a:t>consequences are the same</a:t>
            </a:r>
            <a:r>
              <a:rPr lang="en-GB" dirty="0">
                <a:effectLst/>
              </a:rPr>
              <a:t>. The </a:t>
            </a:r>
            <a:r>
              <a:rPr lang="en-GB" b="1" dirty="0">
                <a:effectLst/>
              </a:rPr>
              <a:t>brain cannot distinguish </a:t>
            </a:r>
            <a:r>
              <a:rPr lang="en-GB" dirty="0">
                <a:effectLst/>
              </a:rPr>
              <a:t>one type of toxic stress from another; </a:t>
            </a:r>
            <a:r>
              <a:rPr lang="en-GB" b="1" dirty="0">
                <a:effectLst/>
              </a:rPr>
              <a:t>it’s all toxic stress</a:t>
            </a:r>
            <a:r>
              <a:rPr lang="en-GB" dirty="0">
                <a:effectLst/>
              </a:rPr>
              <a:t>, with the same impact. </a:t>
            </a:r>
            <a:r>
              <a:rPr lang="en-GB" dirty="0"/>
              <a:t>https://acestoohigh.com/aces-101/</a:t>
            </a:r>
          </a:p>
          <a:p>
            <a:endParaRPr lang="en-GB" dirty="0"/>
          </a:p>
          <a:p>
            <a:r>
              <a:rPr lang="en-GB" b="1" dirty="0"/>
              <a:t>Key point </a:t>
            </a:r>
            <a:r>
              <a:rPr lang="en-GB" dirty="0"/>
              <a:t>= the huge personal cost to the individual, their family, the community and to society/us as tax payers – and hence of course the public health angle</a:t>
            </a:r>
          </a:p>
          <a:p>
            <a:pPr marL="171432" indent="-171432">
              <a:buFont typeface="Arial" panose="020B0604020202020204" pitchFamily="34" charset="0"/>
              <a:buChar char="•"/>
            </a:pPr>
            <a:endParaRPr lang="en-GB" dirty="0"/>
          </a:p>
          <a:p>
            <a:pPr marL="171432" indent="-171432">
              <a:buFont typeface="Arial" panose="020B0604020202020204" pitchFamily="34" charset="0"/>
              <a:buChar char="•"/>
            </a:pPr>
            <a:r>
              <a:rPr lang="en-GB" dirty="0"/>
              <a:t>Based on large populations - the more ACEs experienced, the worse the outcomes.</a:t>
            </a:r>
          </a:p>
          <a:p>
            <a:pPr marL="171432" indent="-171432">
              <a:buFont typeface="Arial" panose="020B0604020202020204" pitchFamily="34" charset="0"/>
              <a:buChar char="•"/>
            </a:pPr>
            <a:r>
              <a:rPr lang="en-GB" dirty="0"/>
              <a:t>But research shows that future outcomes for health and wellbeing are NOT prescribed by past experience </a:t>
            </a:r>
            <a:r>
              <a:rPr lang="en-GB" dirty="0">
                <a:sym typeface="Wingdings" panose="05000000000000000000" pitchFamily="2" charset="2"/>
              </a:rPr>
              <a:t> </a:t>
            </a:r>
            <a:r>
              <a:rPr lang="en-GB" b="1" dirty="0">
                <a:sym typeface="Wingdings" panose="05000000000000000000" pitchFamily="2" charset="2"/>
              </a:rPr>
              <a:t>PACEs</a:t>
            </a:r>
            <a:r>
              <a:rPr lang="en-GB" dirty="0">
                <a:sym typeface="Wingdings" panose="05000000000000000000" pitchFamily="2" charset="2"/>
              </a:rPr>
              <a:t> (Protective and Compensatory Experiences) </a:t>
            </a:r>
          </a:p>
          <a:p>
            <a:pPr marL="171432" indent="-171432">
              <a:buFont typeface="Arial" panose="020B0604020202020204" pitchFamily="34" charset="0"/>
              <a:buChar char="•"/>
            </a:pPr>
            <a:endParaRPr lang="en-GB" dirty="0">
              <a:sym typeface="Wingdings" panose="05000000000000000000" pitchFamily="2" charset="2"/>
            </a:endParaRPr>
          </a:p>
          <a:p>
            <a:endParaRPr lang="en-GB" dirty="0">
              <a:sym typeface="Wingdings" panose="05000000000000000000" pitchFamily="2" charset="2"/>
            </a:endParaRPr>
          </a:p>
          <a:p>
            <a:endParaRPr lang="en-GB" dirty="0"/>
          </a:p>
        </p:txBody>
      </p:sp>
      <p:sp>
        <p:nvSpPr>
          <p:cNvPr id="4" name="Slide Number Placeholder 3"/>
          <p:cNvSpPr>
            <a:spLocks noGrp="1"/>
          </p:cNvSpPr>
          <p:nvPr>
            <p:ph type="sldNum" sz="quarter" idx="5"/>
          </p:nvPr>
        </p:nvSpPr>
        <p:spPr/>
        <p:txBody>
          <a:bodyPr/>
          <a:lstStyle/>
          <a:p>
            <a:fld id="{E8B689CE-B8CF-4884-A1C9-665669F7E92F}" type="slidenum">
              <a:rPr lang="en-GB" smtClean="0"/>
              <a:t>14</a:t>
            </a:fld>
            <a:endParaRPr lang="en-GB"/>
          </a:p>
        </p:txBody>
      </p:sp>
      <p:sp>
        <p:nvSpPr>
          <p:cNvPr id="5" name="Header Placeholder 4">
            <a:extLst>
              <a:ext uri="{FF2B5EF4-FFF2-40B4-BE49-F238E27FC236}">
                <a16:creationId xmlns:a16="http://schemas.microsoft.com/office/drawing/2014/main" id="{FE0A87DF-ED34-4C2A-AA63-96B2172BEC95}"/>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8C28BE2C-8E82-49E8-9DDB-E93CF442931B}"/>
              </a:ext>
            </a:extLst>
          </p:cNvPr>
          <p:cNvSpPr>
            <a:spLocks noGrp="1"/>
          </p:cNvSpPr>
          <p:nvPr>
            <p:ph type="dt" idx="1"/>
          </p:nvPr>
        </p:nvSpPr>
        <p:spPr/>
        <p:txBody>
          <a:bodyPr/>
          <a:lstStyle/>
          <a:p>
            <a:fld id="{BFE7D158-C974-4D48-B6A0-8F48306C8862}" type="datetime1">
              <a:rPr lang="en-GB" smtClean="0"/>
              <a:t>31/12/2019</a:t>
            </a:fld>
            <a:endParaRPr lang="en-GB"/>
          </a:p>
        </p:txBody>
      </p:sp>
    </p:spTree>
    <p:extLst>
      <p:ext uri="{BB962C8B-B14F-4D97-AF65-F5344CB8AC3E}">
        <p14:creationId xmlns:p14="http://schemas.microsoft.com/office/powerpoint/2010/main" val="1059820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moving beyond / away from the </a:t>
            </a:r>
            <a:r>
              <a:rPr lang="en-GB" b="1" dirty="0"/>
              <a:t>deterministic</a:t>
            </a:r>
            <a:r>
              <a:rPr lang="en-GB" b="0" dirty="0"/>
              <a:t>…</a:t>
            </a:r>
            <a:r>
              <a:rPr lang="en-GB" b="1"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Research shows that future outcomes are not prescribed by past experience but depend in part on </a:t>
            </a:r>
            <a:r>
              <a:rPr lang="en-GB" b="1" dirty="0"/>
              <a:t>individual resilience </a:t>
            </a:r>
            <a:r>
              <a:rPr lang="en-GB" b="0" dirty="0"/>
              <a:t>as well as the </a:t>
            </a:r>
            <a:r>
              <a:rPr lang="en-GB" b="1" dirty="0"/>
              <a:t>environment </a:t>
            </a:r>
            <a:r>
              <a:rPr lang="en-GB" b="0" dirty="0"/>
              <a:t>and</a:t>
            </a:r>
            <a:r>
              <a:rPr lang="en-GB" b="1" dirty="0"/>
              <a:t> relationships </a:t>
            </a:r>
          </a:p>
          <a:p>
            <a:endParaRPr lang="en-GB" b="1" dirty="0"/>
          </a:p>
          <a:p>
            <a:r>
              <a:rPr lang="en-GB" b="0" dirty="0"/>
              <a:t>and which brings us to </a:t>
            </a:r>
            <a:r>
              <a:rPr lang="en-GB" b="1" dirty="0"/>
              <a:t>PACEs</a:t>
            </a:r>
            <a:r>
              <a:rPr lang="en-GB" b="0" dirty="0"/>
              <a:t> -</a:t>
            </a:r>
            <a:r>
              <a:rPr lang="en-GB" b="1" dirty="0">
                <a:solidFill>
                  <a:srgbClr val="0000FF"/>
                </a:solidFill>
              </a:rPr>
              <a:t> something likely to be new to (most) of the audience </a:t>
            </a:r>
            <a:r>
              <a:rPr lang="en-GB" dirty="0">
                <a:sym typeface="Wingdings" panose="05000000000000000000" pitchFamily="2" charset="2"/>
              </a:rPr>
              <a:t></a:t>
            </a:r>
            <a:r>
              <a:rPr lang="en-GB" dirty="0"/>
              <a:t> show of hands again, etc. </a:t>
            </a:r>
          </a:p>
          <a:p>
            <a:endParaRPr lang="en-GB" b="1" dirty="0"/>
          </a:p>
          <a:p>
            <a:r>
              <a:rPr lang="en-GB" b="1" dirty="0"/>
              <a:t>yes, ‘</a:t>
            </a:r>
            <a:r>
              <a:rPr lang="en-GB" b="1" dirty="0">
                <a:solidFill>
                  <a:srgbClr val="0000FF"/>
                </a:solidFill>
              </a:rPr>
              <a:t>ACES and </a:t>
            </a:r>
            <a:r>
              <a:rPr lang="en-GB" b="1" dirty="0" err="1">
                <a:solidFill>
                  <a:srgbClr val="0000FF"/>
                </a:solidFill>
              </a:rPr>
              <a:t>PACEs’</a:t>
            </a:r>
            <a:r>
              <a:rPr lang="en-GB" b="1" dirty="0">
                <a:solidFill>
                  <a:srgbClr val="0000FF"/>
                </a:solidFill>
              </a:rPr>
              <a:t> </a:t>
            </a:r>
            <a:r>
              <a:rPr lang="en-GB" b="1" dirty="0"/>
              <a:t>– again, even more memorable / catchy but…</a:t>
            </a:r>
          </a:p>
          <a:p>
            <a:endParaRPr lang="en-GB" b="1" dirty="0"/>
          </a:p>
          <a:p>
            <a:pPr marL="220485" indent="-220485">
              <a:buFont typeface="Arial" panose="020B0604020202020204" pitchFamily="34" charset="0"/>
              <a:buAutoNum type="arabicParenBoth"/>
            </a:pPr>
            <a:r>
              <a:rPr lang="en-GB" b="1" dirty="0"/>
              <a:t>ACEs list can become a tick box exercise – how many do you have?!  And for PACEs, too. </a:t>
            </a:r>
          </a:p>
          <a:p>
            <a:pPr marL="220485" indent="-220485" defTabSz="881939">
              <a:buFont typeface="Arial" panose="020B0604020202020204" pitchFamily="34" charset="0"/>
              <a:buAutoNum type="arabicParenBoth"/>
              <a:defRPr/>
            </a:pPr>
            <a:r>
              <a:rPr lang="en-GB" b="1" dirty="0"/>
              <a:t>Focus</a:t>
            </a:r>
            <a:r>
              <a:rPr lang="en-GB" dirty="0"/>
              <a:t> on the experiences rather than the traumatic impact of the experiences</a:t>
            </a:r>
          </a:p>
          <a:p>
            <a:endParaRPr lang="en-GB" b="1" dirty="0"/>
          </a:p>
          <a:p>
            <a:r>
              <a:rPr lang="en-GB" b="0" dirty="0"/>
              <a:t>http://circaok.com/uploads/3/6/3/2/36326591/2019_jhg_paces_poster_1.jpg</a:t>
            </a:r>
          </a:p>
          <a:p>
            <a:pPr marL="165364" indent="-165364">
              <a:buFont typeface="Arial" panose="020B0604020202020204" pitchFamily="34" charset="0"/>
              <a:buChar char="•"/>
            </a:pPr>
            <a:r>
              <a:rPr lang="en-GB" dirty="0"/>
              <a:t>Large populations studies have established a predictive relationship between ACEs and subsequent adult health and behaviour. </a:t>
            </a:r>
          </a:p>
          <a:p>
            <a:pPr marL="165364" indent="-165364">
              <a:buFont typeface="Arial" panose="020B0604020202020204" pitchFamily="34" charset="0"/>
              <a:buChar char="•"/>
            </a:pPr>
            <a:r>
              <a:rPr lang="en-GB" dirty="0"/>
              <a:t>We argue that research on the effects of ACEs should also include environmental conditions and relationships that mitigate the neurological impairments associated with ACEs.</a:t>
            </a:r>
          </a:p>
          <a:p>
            <a:pPr marL="165364" indent="-165364">
              <a:buFont typeface="Arial" panose="020B0604020202020204" pitchFamily="34" charset="0"/>
              <a:buChar char="•"/>
            </a:pPr>
            <a:r>
              <a:rPr lang="en-GB" dirty="0"/>
              <a:t>We identified 10 PACEs and have developed a parallel survey with 10 ‘yes’ or ‘no’ items.</a:t>
            </a:r>
          </a:p>
          <a:p>
            <a:endParaRPr lang="en-GB" b="1" dirty="0"/>
          </a:p>
        </p:txBody>
      </p:sp>
      <p:sp>
        <p:nvSpPr>
          <p:cNvPr id="4" name="Slide Number Placeholder 3"/>
          <p:cNvSpPr>
            <a:spLocks noGrp="1"/>
          </p:cNvSpPr>
          <p:nvPr>
            <p:ph type="sldNum" sz="quarter" idx="5"/>
          </p:nvPr>
        </p:nvSpPr>
        <p:spPr/>
        <p:txBody>
          <a:bodyPr/>
          <a:lstStyle/>
          <a:p>
            <a:fld id="{E8B689CE-B8CF-4884-A1C9-665669F7E92F}" type="slidenum">
              <a:rPr lang="en-GB" smtClean="0"/>
              <a:t>15</a:t>
            </a:fld>
            <a:endParaRPr lang="en-GB"/>
          </a:p>
        </p:txBody>
      </p:sp>
      <p:sp>
        <p:nvSpPr>
          <p:cNvPr id="5" name="Header Placeholder 4">
            <a:extLst>
              <a:ext uri="{FF2B5EF4-FFF2-40B4-BE49-F238E27FC236}">
                <a16:creationId xmlns:a16="http://schemas.microsoft.com/office/drawing/2014/main" id="{E4716A5E-399C-4B60-BF3D-DD9B068B969E}"/>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B4369CAF-E6BD-4409-A80D-B75E861F21BF}"/>
              </a:ext>
            </a:extLst>
          </p:cNvPr>
          <p:cNvSpPr>
            <a:spLocks noGrp="1"/>
          </p:cNvSpPr>
          <p:nvPr>
            <p:ph type="dt" idx="1"/>
          </p:nvPr>
        </p:nvSpPr>
        <p:spPr/>
        <p:txBody>
          <a:bodyPr/>
          <a:lstStyle/>
          <a:p>
            <a:fld id="{547E7F57-BC1B-42CE-A4E2-44A5B3E8FB42}" type="datetime1">
              <a:rPr lang="en-GB" smtClean="0"/>
              <a:t>31/12/2019</a:t>
            </a:fld>
            <a:endParaRPr lang="en-GB"/>
          </a:p>
        </p:txBody>
      </p:sp>
    </p:spTree>
    <p:extLst>
      <p:ext uri="{BB962C8B-B14F-4D97-AF65-F5344CB8AC3E}">
        <p14:creationId xmlns:p14="http://schemas.microsoft.com/office/powerpoint/2010/main" val="219754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0000FF"/>
                </a:solidFill>
              </a:rPr>
              <a:t>Hopefully, something new to (most) of you </a:t>
            </a:r>
            <a:r>
              <a:rPr lang="en-GB" dirty="0"/>
              <a:t>– and, indeed, moving beyond statistically to what we can do to avoid and/or mitigate the impact of ACEs…</a:t>
            </a:r>
          </a:p>
          <a:p>
            <a:endParaRPr lang="en-GB" dirty="0"/>
          </a:p>
          <a:p>
            <a:r>
              <a:rPr lang="en-GB" b="1" dirty="0"/>
              <a:t>trusted adult </a:t>
            </a:r>
            <a:r>
              <a:rPr lang="en-GB" dirty="0"/>
              <a:t>= </a:t>
            </a:r>
            <a:r>
              <a:rPr lang="en-GB" b="1" dirty="0"/>
              <a:t>key to buffering </a:t>
            </a:r>
            <a:r>
              <a:rPr lang="en-GB" dirty="0"/>
              <a:t>the child’s stress – q.v. co-regulation</a:t>
            </a:r>
          </a:p>
          <a:p>
            <a:endParaRPr lang="en-GB" dirty="0"/>
          </a:p>
          <a:p>
            <a:r>
              <a:rPr lang="en-GB" b="1" dirty="0">
                <a:solidFill>
                  <a:schemeClr val="tx1"/>
                </a:solidFill>
              </a:rPr>
              <a:t>Begs the Q</a:t>
            </a:r>
            <a:r>
              <a:rPr lang="en-GB" dirty="0">
                <a:solidFill>
                  <a:schemeClr val="tx1"/>
                </a:solidFill>
              </a:rPr>
              <a:t>: which of these can we influence, what do we do already, what else can we do?  And what can </a:t>
            </a:r>
            <a:r>
              <a:rPr lang="en-GB" b="1" dirty="0">
                <a:solidFill>
                  <a:schemeClr val="tx1"/>
                </a:solidFill>
              </a:rPr>
              <a:t>others</a:t>
            </a:r>
            <a:r>
              <a:rPr lang="en-GB" dirty="0">
                <a:solidFill>
                  <a:schemeClr val="tx1"/>
                </a:solidFill>
              </a:rPr>
              <a:t> do?	</a:t>
            </a:r>
          </a:p>
          <a:p>
            <a:pPr marL="165364" indent="-165364">
              <a:buFont typeface="Wingdings" panose="05000000000000000000" pitchFamily="2" charset="2"/>
              <a:buChar char="à"/>
            </a:pPr>
            <a:r>
              <a:rPr lang="en-GB" b="1" dirty="0">
                <a:solidFill>
                  <a:schemeClr val="tx1"/>
                </a:solidFill>
                <a:sym typeface="Wingdings" panose="05000000000000000000" pitchFamily="2" charset="2"/>
              </a:rPr>
              <a:t>GET A SCHOOL DOG! </a:t>
            </a:r>
            <a:endParaRPr lang="en-GB" dirty="0">
              <a:solidFill>
                <a:schemeClr val="tx1"/>
              </a:solidFill>
              <a:sym typeface="Wingdings" panose="05000000000000000000" pitchFamily="2" charset="2"/>
            </a:endParaRPr>
          </a:p>
          <a:p>
            <a:pPr marL="165364" indent="-165364">
              <a:buFont typeface="Wingdings" panose="05000000000000000000" pitchFamily="2" charset="2"/>
              <a:buChar char="à"/>
            </a:pPr>
            <a:endParaRPr lang="en-GB" dirty="0">
              <a:sym typeface="Wingdings" panose="05000000000000000000" pitchFamily="2" charset="2"/>
            </a:endParaRPr>
          </a:p>
          <a:p>
            <a:r>
              <a:rPr lang="en-GB" dirty="0">
                <a:sym typeface="Wingdings" panose="05000000000000000000" pitchFamily="2" charset="2"/>
              </a:rPr>
              <a:t>clearly, </a:t>
            </a:r>
            <a:r>
              <a:rPr lang="en-GB" b="1" dirty="0">
                <a:sym typeface="Wingdings" panose="05000000000000000000" pitchFamily="2" charset="2"/>
              </a:rPr>
              <a:t>difficult for one service alone </a:t>
            </a:r>
            <a:r>
              <a:rPr lang="en-GB" dirty="0">
                <a:sym typeface="Wingdings" panose="05000000000000000000" pitchFamily="2" charset="2"/>
              </a:rPr>
              <a:t>to provide these things  hence the </a:t>
            </a:r>
            <a:r>
              <a:rPr lang="en-GB" b="1" dirty="0">
                <a:sym typeface="Wingdings" panose="05000000000000000000" pitchFamily="2" charset="2"/>
              </a:rPr>
              <a:t>need </a:t>
            </a:r>
            <a:r>
              <a:rPr lang="en-GB" dirty="0">
                <a:sym typeface="Wingdings" panose="05000000000000000000" pitchFamily="2" charset="2"/>
              </a:rPr>
              <a:t>for a </a:t>
            </a:r>
            <a:r>
              <a:rPr lang="en-GB" b="1" dirty="0">
                <a:sym typeface="Wingdings" panose="05000000000000000000" pitchFamily="2" charset="2"/>
              </a:rPr>
              <a:t>multi-agency approach</a:t>
            </a:r>
            <a:r>
              <a:rPr lang="en-GB" dirty="0">
                <a:sym typeface="Wingdings" panose="05000000000000000000" pitchFamily="2" charset="2"/>
              </a:rPr>
              <a:t> and a </a:t>
            </a:r>
            <a:r>
              <a:rPr lang="en-GB" b="1" dirty="0">
                <a:sym typeface="Wingdings" panose="05000000000000000000" pitchFamily="2" charset="2"/>
              </a:rPr>
              <a:t>common understanding</a:t>
            </a:r>
            <a:endParaRPr lang="en-GB" b="1" dirty="0"/>
          </a:p>
          <a:p>
            <a:endParaRPr lang="en-GB" dirty="0"/>
          </a:p>
          <a:p>
            <a:r>
              <a:rPr lang="en-GB" dirty="0"/>
              <a:t>And in terms of </a:t>
            </a:r>
            <a:r>
              <a:rPr lang="en-GB" b="1" dirty="0"/>
              <a:t>structure/predictability </a:t>
            </a:r>
            <a:r>
              <a:rPr lang="en-GB" dirty="0">
                <a:sym typeface="Wingdings" panose="05000000000000000000" pitchFamily="2" charset="2"/>
              </a:rPr>
              <a:t> consistency and fairness of our responses – </a:t>
            </a:r>
            <a:r>
              <a:rPr lang="en-GB" b="1" dirty="0">
                <a:sym typeface="Wingdings" panose="05000000000000000000" pitchFamily="2" charset="2"/>
              </a:rPr>
              <a:t>i.e. </a:t>
            </a:r>
            <a:r>
              <a:rPr lang="en-GB" b="1" u="sng" dirty="0">
                <a:sym typeface="Wingdings" panose="05000000000000000000" pitchFamily="2" charset="2"/>
              </a:rPr>
              <a:t>all</a:t>
            </a:r>
            <a:r>
              <a:rPr lang="en-GB" b="1" dirty="0">
                <a:sym typeface="Wingdings" panose="05000000000000000000" pitchFamily="2" charset="2"/>
              </a:rPr>
              <a:t> staff  policies to enable / ensure this + the awareness and understanding of all staff  so, what do they need to know in terms of how these children are affected by trauma?</a:t>
            </a:r>
            <a:endParaRPr lang="en-GB" b="1" dirty="0"/>
          </a:p>
          <a:p>
            <a:endParaRPr lang="en-GB" dirty="0"/>
          </a:p>
          <a:p>
            <a:r>
              <a:rPr lang="en-GB" dirty="0"/>
              <a:t>http://circaok.com/index.html </a:t>
            </a:r>
          </a:p>
          <a:p>
            <a:r>
              <a:rPr lang="en-GB" dirty="0" err="1"/>
              <a:t>Center</a:t>
            </a:r>
            <a:r>
              <a:rPr lang="en-GB" dirty="0"/>
              <a:t> for Integrative Research on Childhood Adversity (CIRCA) – Oklahoma State University </a:t>
            </a:r>
          </a:p>
          <a:p>
            <a:endParaRPr lang="en-GB" dirty="0"/>
          </a:p>
          <a:p>
            <a:endParaRPr lang="en-GB" dirty="0"/>
          </a:p>
        </p:txBody>
      </p:sp>
      <p:sp>
        <p:nvSpPr>
          <p:cNvPr id="4" name="Slide Number Placeholder 3"/>
          <p:cNvSpPr>
            <a:spLocks noGrp="1"/>
          </p:cNvSpPr>
          <p:nvPr>
            <p:ph type="sldNum" sz="quarter" idx="5"/>
          </p:nvPr>
        </p:nvSpPr>
        <p:spPr/>
        <p:txBody>
          <a:bodyPr/>
          <a:lstStyle/>
          <a:p>
            <a:fld id="{E8B689CE-B8CF-4884-A1C9-665669F7E92F}" type="slidenum">
              <a:rPr lang="en-GB" smtClean="0"/>
              <a:t>16</a:t>
            </a:fld>
            <a:endParaRPr lang="en-GB"/>
          </a:p>
        </p:txBody>
      </p:sp>
      <p:sp>
        <p:nvSpPr>
          <p:cNvPr id="5" name="Header Placeholder 4">
            <a:extLst>
              <a:ext uri="{FF2B5EF4-FFF2-40B4-BE49-F238E27FC236}">
                <a16:creationId xmlns:a16="http://schemas.microsoft.com/office/drawing/2014/main" id="{8CF1292F-E554-4BC2-84B3-17BA91083435}"/>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5DA82B39-5A4D-4438-ACB1-71B9F664463D}"/>
              </a:ext>
            </a:extLst>
          </p:cNvPr>
          <p:cNvSpPr>
            <a:spLocks noGrp="1"/>
          </p:cNvSpPr>
          <p:nvPr>
            <p:ph type="dt" idx="1"/>
          </p:nvPr>
        </p:nvSpPr>
        <p:spPr/>
        <p:txBody>
          <a:bodyPr/>
          <a:lstStyle/>
          <a:p>
            <a:fld id="{8492D48F-E282-450F-B89A-BE931B943D4E}" type="datetime1">
              <a:rPr lang="en-GB" smtClean="0"/>
              <a:t>31/12/2019</a:t>
            </a:fld>
            <a:endParaRPr lang="en-GB"/>
          </a:p>
        </p:txBody>
      </p:sp>
    </p:spTree>
    <p:extLst>
      <p:ext uri="{BB962C8B-B14F-4D97-AF65-F5344CB8AC3E}">
        <p14:creationId xmlns:p14="http://schemas.microsoft.com/office/powerpoint/2010/main" val="2588478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ask the Champion, is this slide unnecessary</a:t>
            </a:r>
            <a:r>
              <a:rPr lang="en-GB" baseline="0" dirty="0"/>
              <a:t> for their staff?  Obviously, it can easily be omitted…</a:t>
            </a:r>
          </a:p>
          <a:p>
            <a:pPr marL="171450" indent="-171450">
              <a:buFontTx/>
              <a:buChar char="-"/>
            </a:pPr>
            <a:endParaRPr lang="en-GB" baseline="0" dirty="0"/>
          </a:p>
          <a:p>
            <a:pPr marL="171450" indent="-171450">
              <a:buFontTx/>
              <a:buChar char="-"/>
            </a:pPr>
            <a:r>
              <a:rPr lang="en-GB" baseline="0" dirty="0"/>
              <a:t>this stuff really matters </a:t>
            </a:r>
            <a:r>
              <a:rPr lang="en-GB" baseline="0" dirty="0">
                <a:sym typeface="Wingdings" panose="05000000000000000000" pitchFamily="2" charset="2"/>
              </a:rPr>
              <a:t> yes, </a:t>
            </a:r>
            <a:r>
              <a:rPr lang="en-GB" b="1" baseline="0" dirty="0">
                <a:sym typeface="Wingdings" panose="05000000000000000000" pitchFamily="2" charset="2"/>
              </a:rPr>
              <a:t>literally</a:t>
            </a:r>
            <a:r>
              <a:rPr lang="en-GB" baseline="0" dirty="0">
                <a:sym typeface="Wingdings" panose="05000000000000000000" pitchFamily="2" charset="2"/>
              </a:rPr>
              <a:t> a matter of </a:t>
            </a:r>
            <a:r>
              <a:rPr lang="en-GB" b="1" baseline="0" dirty="0">
                <a:sym typeface="Wingdings" panose="05000000000000000000" pitchFamily="2" charset="2"/>
              </a:rPr>
              <a:t>life and (premature) death</a:t>
            </a:r>
            <a:r>
              <a:rPr lang="en-GB" baseline="0" dirty="0">
                <a:sym typeface="Wingdings" panose="05000000000000000000" pitchFamily="2" charset="2"/>
              </a:rPr>
              <a:t>!!</a:t>
            </a:r>
            <a:endParaRPr lang="en-GB" dirty="0"/>
          </a:p>
          <a:p>
            <a:endParaRPr lang="en-GB" dirty="0"/>
          </a:p>
        </p:txBody>
      </p:sp>
      <p:sp>
        <p:nvSpPr>
          <p:cNvPr id="4" name="Slide Number Placeholder 3"/>
          <p:cNvSpPr>
            <a:spLocks noGrp="1"/>
          </p:cNvSpPr>
          <p:nvPr>
            <p:ph type="sldNum" sz="quarter" idx="5"/>
          </p:nvPr>
        </p:nvSpPr>
        <p:spPr/>
        <p:txBody>
          <a:bodyPr/>
          <a:lstStyle/>
          <a:p>
            <a:fld id="{E8B689CE-B8CF-4884-A1C9-665669F7E92F}" type="slidenum">
              <a:rPr lang="en-GB" smtClean="0"/>
              <a:t>17</a:t>
            </a:fld>
            <a:endParaRPr lang="en-GB"/>
          </a:p>
        </p:txBody>
      </p:sp>
      <p:sp>
        <p:nvSpPr>
          <p:cNvPr id="5" name="Header Placeholder 4">
            <a:extLst>
              <a:ext uri="{FF2B5EF4-FFF2-40B4-BE49-F238E27FC236}">
                <a16:creationId xmlns:a16="http://schemas.microsoft.com/office/drawing/2014/main" id="{5C22ADA7-8578-4D80-8ADE-44693DDDCEDB}"/>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E793EEA2-8C5A-4F69-B967-C89EDE3217C4}"/>
              </a:ext>
            </a:extLst>
          </p:cNvPr>
          <p:cNvSpPr>
            <a:spLocks noGrp="1"/>
          </p:cNvSpPr>
          <p:nvPr>
            <p:ph type="dt" idx="1"/>
          </p:nvPr>
        </p:nvSpPr>
        <p:spPr/>
        <p:txBody>
          <a:bodyPr/>
          <a:lstStyle/>
          <a:p>
            <a:fld id="{5D9B1B1A-0BC2-438F-89C8-A67448B641BF}" type="datetime1">
              <a:rPr lang="en-GB" smtClean="0"/>
              <a:t>31/12/2019</a:t>
            </a:fld>
            <a:endParaRPr lang="en-GB"/>
          </a:p>
        </p:txBody>
      </p:sp>
    </p:spTree>
    <p:extLst>
      <p:ext uri="{BB962C8B-B14F-4D97-AF65-F5344CB8AC3E}">
        <p14:creationId xmlns:p14="http://schemas.microsoft.com/office/powerpoint/2010/main" val="2459747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is this slide too much for the audience/time available?</a:t>
            </a:r>
          </a:p>
          <a:p>
            <a:endParaRPr lang="en-GB" dirty="0"/>
          </a:p>
          <a:p>
            <a:pPr marL="0" indent="0">
              <a:buNone/>
            </a:pPr>
            <a:r>
              <a:rPr lang="en-GB" dirty="0"/>
              <a:t>1) </a:t>
            </a:r>
            <a:r>
              <a:rPr lang="en-GB" u="sng" dirty="0"/>
              <a:t>Early Life Experience and the Brain</a:t>
            </a:r>
            <a:r>
              <a:rPr lang="en-GB" u="none" dirty="0"/>
              <a:t> </a:t>
            </a:r>
            <a:r>
              <a:rPr lang="en-GB" dirty="0"/>
              <a:t>- taken from Mark </a:t>
            </a:r>
            <a:r>
              <a:rPr lang="en-GB" dirty="0" err="1"/>
              <a:t>Bellis’s</a:t>
            </a:r>
            <a:r>
              <a:rPr lang="en-GB" dirty="0"/>
              <a:t> </a:t>
            </a:r>
            <a:r>
              <a:rPr lang="en-GB" i="1" dirty="0"/>
              <a:t>Presentation on ACEs, Resilience and Equity</a:t>
            </a:r>
            <a:r>
              <a:rPr lang="en-GB" dirty="0"/>
              <a:t> </a:t>
            </a:r>
            <a:r>
              <a:rPr lang="en-GB" dirty="0">
                <a:hlinkClick r:id="rId3"/>
              </a:rPr>
              <a:t>https://www.youtube.com/watch?v=7xuWzPRf0ro</a:t>
            </a:r>
            <a:r>
              <a:rPr lang="en-GB" dirty="0"/>
              <a:t>  [</a:t>
            </a:r>
            <a:r>
              <a:rPr lang="en-GB" b="1" dirty="0">
                <a:solidFill>
                  <a:srgbClr val="FF0000"/>
                </a:solidFill>
              </a:rPr>
              <a:t>1:45-2:54</a:t>
            </a:r>
            <a:r>
              <a:rPr lang="en-GB" dirty="0"/>
              <a:t>] – tape script to go with the fight-flight graphics: </a:t>
            </a:r>
          </a:p>
          <a:p>
            <a:pPr marL="228600" indent="-228600">
              <a:buAutoNum type="arabicParenR"/>
            </a:pPr>
            <a:endParaRPr lang="en-GB" dirty="0"/>
          </a:p>
          <a:p>
            <a:r>
              <a:rPr lang="en-GB" sz="1200" kern="1200" dirty="0">
                <a:solidFill>
                  <a:schemeClr val="tx1"/>
                </a:solidFill>
                <a:effectLst/>
                <a:latin typeface="+mn-lt"/>
                <a:ea typeface="+mn-ea"/>
                <a:cs typeface="+mn-cs"/>
              </a:rPr>
              <a:t>- this is a (sort of) </a:t>
            </a:r>
            <a:r>
              <a:rPr lang="en-GB" sz="1200" b="1" kern="1200" dirty="0">
                <a:solidFill>
                  <a:schemeClr val="tx1"/>
                </a:solidFill>
                <a:effectLst/>
                <a:latin typeface="+mn-lt"/>
                <a:ea typeface="+mn-ea"/>
                <a:cs typeface="+mn-cs"/>
              </a:rPr>
              <a:t>pathway</a:t>
            </a:r>
            <a:r>
              <a:rPr lang="en-GB" sz="1200" kern="1200" dirty="0">
                <a:solidFill>
                  <a:schemeClr val="tx1"/>
                </a:solidFill>
                <a:effectLst/>
                <a:latin typeface="+mn-lt"/>
                <a:ea typeface="+mn-ea"/>
                <a:cs typeface="+mn-cs"/>
              </a:rPr>
              <a:t> people are familiar with… it’s a </a:t>
            </a:r>
            <a:r>
              <a:rPr lang="en-GB" sz="1200" b="1" kern="1200" dirty="0">
                <a:solidFill>
                  <a:schemeClr val="tx1"/>
                </a:solidFill>
                <a:effectLst/>
                <a:latin typeface="+mn-lt"/>
                <a:ea typeface="+mn-ea"/>
                <a:cs typeface="+mn-cs"/>
              </a:rPr>
              <a:t>fight-flight response</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babies and toddlers</a:t>
            </a:r>
            <a:r>
              <a:rPr lang="en-GB" sz="1200" kern="1200" dirty="0">
                <a:solidFill>
                  <a:schemeClr val="tx1"/>
                </a:solidFill>
                <a:effectLst/>
                <a:latin typeface="+mn-lt"/>
                <a:ea typeface="+mn-ea"/>
                <a:cs typeface="+mn-cs"/>
              </a:rPr>
              <a:t> can’t run away but it’s essentially the same thing happening)…</a:t>
            </a:r>
          </a:p>
          <a:p>
            <a:r>
              <a:rPr lang="en-GB" sz="1200" kern="1200" dirty="0">
                <a:solidFill>
                  <a:schemeClr val="tx1"/>
                </a:solidFill>
                <a:effectLst/>
                <a:latin typeface="+mn-lt"/>
                <a:ea typeface="+mn-ea"/>
                <a:cs typeface="+mn-cs"/>
              </a:rPr>
              <a:t>- yet get a </a:t>
            </a:r>
            <a:r>
              <a:rPr lang="en-GB" sz="1200" b="1" kern="1200" dirty="0">
                <a:solidFill>
                  <a:schemeClr val="tx1"/>
                </a:solidFill>
                <a:effectLst/>
                <a:latin typeface="+mn-lt"/>
                <a:ea typeface="+mn-ea"/>
                <a:cs typeface="+mn-cs"/>
              </a:rPr>
              <a:t>threat</a:t>
            </a:r>
            <a:r>
              <a:rPr lang="en-GB" sz="1200" kern="1200" dirty="0">
                <a:solidFill>
                  <a:schemeClr val="tx1"/>
                </a:solidFill>
                <a:effectLst/>
                <a:latin typeface="+mn-lt"/>
                <a:ea typeface="+mn-ea"/>
                <a:cs typeface="+mn-cs"/>
              </a:rPr>
              <a:t> and your system goes to a </a:t>
            </a:r>
            <a:r>
              <a:rPr lang="en-GB" sz="1200" b="1" kern="1200" dirty="0">
                <a:solidFill>
                  <a:schemeClr val="tx1"/>
                </a:solidFill>
                <a:effectLst/>
                <a:latin typeface="+mn-lt"/>
                <a:ea typeface="+mn-ea"/>
                <a:cs typeface="+mn-cs"/>
              </a:rPr>
              <a:t>higher level</a:t>
            </a:r>
            <a:r>
              <a:rPr lang="en-GB" sz="1200" kern="1200" dirty="0">
                <a:solidFill>
                  <a:schemeClr val="tx1"/>
                </a:solidFill>
                <a:effectLst/>
                <a:latin typeface="+mn-lt"/>
                <a:ea typeface="+mn-ea"/>
                <a:cs typeface="+mn-cs"/>
              </a:rPr>
              <a:t>… and then there’s a </a:t>
            </a:r>
            <a:r>
              <a:rPr lang="en-GB" sz="1200" b="1" kern="1200" dirty="0">
                <a:solidFill>
                  <a:schemeClr val="tx1"/>
                </a:solidFill>
                <a:effectLst/>
                <a:latin typeface="+mn-lt"/>
                <a:ea typeface="+mn-ea"/>
                <a:cs typeface="+mn-cs"/>
              </a:rPr>
              <a:t>safe space</a:t>
            </a:r>
            <a:r>
              <a:rPr lang="en-GB" sz="1200" kern="1200" dirty="0">
                <a:solidFill>
                  <a:schemeClr val="tx1"/>
                </a:solidFill>
                <a:effectLst/>
                <a:latin typeface="+mn-lt"/>
                <a:ea typeface="+mn-ea"/>
                <a:cs typeface="+mn-cs"/>
              </a:rPr>
              <a:t> and you come back down again and your </a:t>
            </a:r>
            <a:r>
              <a:rPr lang="en-GB" sz="1200" b="1" kern="1200" dirty="0">
                <a:solidFill>
                  <a:schemeClr val="tx1"/>
                </a:solidFill>
                <a:effectLst/>
                <a:latin typeface="+mn-lt"/>
                <a:ea typeface="+mn-ea"/>
                <a:cs typeface="+mn-cs"/>
              </a:rPr>
              <a:t>body relaxes</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recovers</a:t>
            </a:r>
            <a:r>
              <a:rPr lang="en-GB" sz="1200" kern="1200" dirty="0">
                <a:solidFill>
                  <a:schemeClr val="tx1"/>
                </a:solidFill>
                <a:effectLst/>
                <a:latin typeface="+mn-lt"/>
                <a:ea typeface="+mn-ea"/>
                <a:cs typeface="+mn-cs"/>
              </a:rPr>
              <a:t> and it’s at </a:t>
            </a:r>
            <a:r>
              <a:rPr lang="en-GB" sz="1200" b="1" kern="1200" dirty="0">
                <a:solidFill>
                  <a:schemeClr val="tx1"/>
                </a:solidFill>
                <a:effectLst/>
                <a:latin typeface="+mn-lt"/>
                <a:ea typeface="+mn-ea"/>
                <a:cs typeface="+mn-cs"/>
              </a:rPr>
              <a:t>rest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BUT</a:t>
            </a:r>
            <a:r>
              <a:rPr lang="en-GB" sz="1200" kern="1200" dirty="0">
                <a:solidFill>
                  <a:schemeClr val="tx1"/>
                </a:solidFill>
                <a:effectLst/>
                <a:latin typeface="+mn-lt"/>
                <a:ea typeface="+mn-ea"/>
                <a:cs typeface="+mn-cs"/>
              </a:rPr>
              <a:t> when you’re </a:t>
            </a:r>
            <a:r>
              <a:rPr lang="en-GB" sz="1200" b="1" kern="1200" dirty="0">
                <a:solidFill>
                  <a:schemeClr val="tx1"/>
                </a:solidFill>
                <a:effectLst/>
                <a:latin typeface="+mn-lt"/>
                <a:ea typeface="+mn-ea"/>
                <a:cs typeface="+mn-cs"/>
              </a:rPr>
              <a:t>exposed to chronic stresses or ACEs</a:t>
            </a:r>
            <a:r>
              <a:rPr lang="en-GB" sz="1200" kern="1200" dirty="0">
                <a:solidFill>
                  <a:schemeClr val="tx1"/>
                </a:solidFill>
                <a:effectLst/>
                <a:latin typeface="+mn-lt"/>
                <a:ea typeface="+mn-ea"/>
                <a:cs typeface="+mn-cs"/>
              </a:rPr>
              <a:t>, your body doesn’t come back and for </a:t>
            </a:r>
            <a:r>
              <a:rPr lang="en-GB" sz="1200" b="1" kern="1200" dirty="0">
                <a:solidFill>
                  <a:schemeClr val="tx1"/>
                </a:solidFill>
                <a:effectLst/>
                <a:latin typeface="+mn-lt"/>
                <a:ea typeface="+mn-ea"/>
                <a:cs typeface="+mn-cs"/>
              </a:rPr>
              <a:t>very sensible evolutionary reasons</a:t>
            </a:r>
            <a:r>
              <a:rPr lang="en-GB" sz="1200" kern="1200" dirty="0">
                <a:solidFill>
                  <a:schemeClr val="tx1"/>
                </a:solidFill>
                <a:effectLst/>
                <a:latin typeface="+mn-lt"/>
                <a:ea typeface="+mn-ea"/>
                <a:cs typeface="+mn-cs"/>
              </a:rPr>
              <a:t>, it </a:t>
            </a:r>
            <a:r>
              <a:rPr lang="en-GB" sz="1200" b="1" kern="1200" dirty="0">
                <a:solidFill>
                  <a:schemeClr val="tx1"/>
                </a:solidFill>
                <a:effectLst/>
                <a:latin typeface="+mn-lt"/>
                <a:ea typeface="+mn-ea"/>
                <a:cs typeface="+mn-cs"/>
              </a:rPr>
              <a:t>gets set to a higher state of alert permanently</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but that has </a:t>
            </a:r>
            <a:r>
              <a:rPr lang="en-GB" sz="1200" b="1" kern="1200" dirty="0">
                <a:solidFill>
                  <a:schemeClr val="tx1"/>
                </a:solidFill>
                <a:effectLst/>
                <a:latin typeface="+mn-lt"/>
                <a:ea typeface="+mn-ea"/>
                <a:cs typeface="+mn-cs"/>
              </a:rPr>
              <a:t>a lot of consequences</a:t>
            </a:r>
            <a:r>
              <a:rPr lang="en-GB" sz="1200" kern="1200" dirty="0">
                <a:solidFill>
                  <a:schemeClr val="tx1"/>
                </a:solidFill>
                <a:effectLst/>
                <a:latin typeface="+mn-lt"/>
                <a:ea typeface="+mn-ea"/>
                <a:cs typeface="+mn-cs"/>
              </a:rPr>
              <a:t>, the first one being a </a:t>
            </a:r>
            <a:r>
              <a:rPr lang="en-GB" sz="1200" b="1" kern="1200" dirty="0">
                <a:solidFill>
                  <a:schemeClr val="tx1"/>
                </a:solidFill>
                <a:effectLst/>
                <a:latin typeface="+mn-lt"/>
                <a:ea typeface="+mn-ea"/>
                <a:cs typeface="+mn-cs"/>
              </a:rPr>
              <a:t>health</a:t>
            </a:r>
            <a:r>
              <a:rPr lang="en-GB" sz="1200" kern="1200" dirty="0">
                <a:solidFill>
                  <a:schemeClr val="tx1"/>
                </a:solidFill>
                <a:effectLst/>
                <a:latin typeface="+mn-lt"/>
                <a:ea typeface="+mn-ea"/>
                <a:cs typeface="+mn-cs"/>
              </a:rPr>
              <a:t> one </a:t>
            </a:r>
            <a:r>
              <a:rPr lang="en-GB" sz="1200" strike="sngStrike" kern="1200" dirty="0">
                <a:solidFill>
                  <a:schemeClr val="tx1"/>
                </a:solidFill>
                <a:effectLst/>
                <a:latin typeface="+mn-lt"/>
                <a:ea typeface="+mn-ea"/>
                <a:cs typeface="+mn-cs"/>
              </a:rPr>
              <a:t>which I’ll onto in a while</a:t>
            </a:r>
            <a:r>
              <a:rPr lang="en-GB" sz="1200" kern="1200" dirty="0">
                <a:solidFill>
                  <a:schemeClr val="tx1"/>
                </a:solidFill>
                <a:effectLst/>
                <a:latin typeface="+mn-lt"/>
                <a:ea typeface="+mn-ea"/>
                <a:cs typeface="+mn-cs"/>
              </a:rPr>
              <a:t> - </a:t>
            </a:r>
            <a:r>
              <a:rPr lang="en-GB" sz="1200" b="1" kern="1200" dirty="0">
                <a:solidFill>
                  <a:schemeClr val="tx1"/>
                </a:solidFill>
                <a:effectLst/>
                <a:latin typeface="+mn-lt"/>
                <a:ea typeface="+mn-ea"/>
                <a:cs typeface="+mn-cs"/>
              </a:rPr>
              <a:t>if you set any system to a higher state of alert, it wears out quicker</a:t>
            </a:r>
            <a:r>
              <a:rPr lang="en-GB" sz="1200" kern="1200" dirty="0">
                <a:solidFill>
                  <a:schemeClr val="tx1"/>
                </a:solidFill>
                <a:effectLst/>
                <a:latin typeface="+mn-lt"/>
                <a:ea typeface="+mn-ea"/>
                <a:cs typeface="+mn-cs"/>
              </a:rPr>
              <a:t> and that’s fundamentally one of the things that’s happening…  </a:t>
            </a:r>
            <a:r>
              <a:rPr lang="en-GB" sz="1200" kern="1200" dirty="0">
                <a:solidFill>
                  <a:schemeClr val="tx1"/>
                </a:solidFill>
                <a:effectLst/>
                <a:latin typeface="+mn-lt"/>
                <a:ea typeface="+mn-ea"/>
                <a:cs typeface="+mn-cs"/>
                <a:sym typeface="Wingdings" panose="05000000000000000000" pitchFamily="2" charset="2"/>
              </a:rPr>
              <a:t></a:t>
            </a:r>
            <a:r>
              <a:rPr lang="en-GB" sz="1200" kern="1200" dirty="0">
                <a:solidFill>
                  <a:schemeClr val="tx1"/>
                </a:solidFill>
                <a:effectLst/>
                <a:latin typeface="+mn-lt"/>
                <a:ea typeface="+mn-ea"/>
                <a:cs typeface="+mn-cs"/>
              </a:rPr>
              <a:t> i.e. </a:t>
            </a:r>
            <a:r>
              <a:rPr lang="en-GB" sz="1200" b="1" kern="1200" dirty="0">
                <a:solidFill>
                  <a:schemeClr val="tx1"/>
                </a:solidFill>
                <a:effectLst/>
                <a:latin typeface="+mn-lt"/>
                <a:ea typeface="+mn-ea"/>
                <a:cs typeface="+mn-cs"/>
              </a:rPr>
              <a:t>premature death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but it also means that people who’ve been exposed to ACEs are </a:t>
            </a:r>
            <a:r>
              <a:rPr lang="en-GB" sz="1200" b="1" kern="1200" dirty="0">
                <a:solidFill>
                  <a:schemeClr val="tx1"/>
                </a:solidFill>
                <a:effectLst/>
                <a:latin typeface="+mn-lt"/>
                <a:ea typeface="+mn-ea"/>
                <a:cs typeface="+mn-cs"/>
              </a:rPr>
              <a:t>more likely to see neutral faces as threatening faces </a:t>
            </a:r>
            <a:r>
              <a:rPr lang="en-GB" sz="1200" kern="1200" dirty="0">
                <a:solidFill>
                  <a:schemeClr val="tx1"/>
                </a:solidFill>
                <a:effectLst/>
                <a:latin typeface="+mn-lt"/>
                <a:ea typeface="+mn-ea"/>
                <a:cs typeface="+mn-cs"/>
              </a:rPr>
              <a:t>and that give us a </a:t>
            </a:r>
            <a:r>
              <a:rPr lang="en-GB" sz="1200" b="1" kern="1200" dirty="0">
                <a:solidFill>
                  <a:schemeClr val="tx1"/>
                </a:solidFill>
                <a:effectLst/>
                <a:latin typeface="+mn-lt"/>
                <a:ea typeface="+mn-ea"/>
                <a:cs typeface="+mn-cs"/>
              </a:rPr>
              <a:t>criminal justice issue</a:t>
            </a:r>
            <a:r>
              <a:rPr lang="en-GB" sz="1200" kern="1200" dirty="0">
                <a:solidFill>
                  <a:schemeClr val="tx1"/>
                </a:solidFill>
                <a:effectLst/>
                <a:latin typeface="+mn-lt"/>
                <a:ea typeface="+mn-ea"/>
                <a:cs typeface="+mn-cs"/>
              </a:rPr>
              <a:t> and a </a:t>
            </a:r>
            <a:r>
              <a:rPr lang="en-GB" sz="1200" b="1" kern="1200" dirty="0">
                <a:solidFill>
                  <a:schemeClr val="tx1"/>
                </a:solidFill>
                <a:effectLst/>
                <a:latin typeface="+mn-lt"/>
                <a:ea typeface="+mn-ea"/>
                <a:cs typeface="+mn-cs"/>
              </a:rPr>
              <a:t>violence issue</a:t>
            </a:r>
            <a:r>
              <a:rPr lang="en-GB" sz="1200" kern="1200" dirty="0">
                <a:solidFill>
                  <a:schemeClr val="tx1"/>
                </a:solidFill>
                <a:effectLst/>
                <a:latin typeface="+mn-lt"/>
                <a:ea typeface="+mn-ea"/>
                <a:cs typeface="+mn-cs"/>
              </a:rPr>
              <a:t>… and when they sit </a:t>
            </a:r>
            <a:r>
              <a:rPr lang="en-GB" sz="1200" b="1" kern="1200" dirty="0">
                <a:solidFill>
                  <a:schemeClr val="tx1"/>
                </a:solidFill>
                <a:effectLst/>
                <a:latin typeface="+mn-lt"/>
                <a:ea typeface="+mn-ea"/>
                <a:cs typeface="+mn-cs"/>
              </a:rPr>
              <a:t>in school</a:t>
            </a:r>
            <a:r>
              <a:rPr lang="en-GB" sz="1200" kern="1200" dirty="0">
                <a:solidFill>
                  <a:schemeClr val="tx1"/>
                </a:solidFill>
                <a:effectLst/>
                <a:latin typeface="+mn-lt"/>
                <a:ea typeface="+mn-ea"/>
                <a:cs typeface="+mn-cs"/>
              </a:rPr>
              <a:t>, they’re called </a:t>
            </a:r>
            <a:r>
              <a:rPr lang="en-GB" sz="1200" b="1" kern="1200" dirty="0">
                <a:solidFill>
                  <a:schemeClr val="tx1"/>
                </a:solidFill>
                <a:effectLst/>
                <a:latin typeface="+mn-lt"/>
                <a:ea typeface="+mn-ea"/>
                <a:cs typeface="+mn-cs"/>
              </a:rPr>
              <a:t>anxious, disengaged, poor learners</a:t>
            </a:r>
            <a:r>
              <a:rPr lang="en-GB" sz="1200" kern="1200" dirty="0">
                <a:solidFill>
                  <a:schemeClr val="tx1"/>
                </a:solidFill>
                <a:effectLst/>
                <a:latin typeface="+mn-lt"/>
                <a:ea typeface="+mn-ea"/>
                <a:cs typeface="+mn-cs"/>
              </a:rPr>
              <a:t> because they don’t think people are there to help them – they think they’re there to get them, so they don’t integrate in the same way (2.54) </a:t>
            </a:r>
          </a:p>
          <a:p>
            <a:pPr marL="0" indent="0">
              <a:buNone/>
            </a:pPr>
            <a:endParaRPr lang="en-GB" dirty="0"/>
          </a:p>
          <a:p>
            <a:r>
              <a:rPr lang="en-GB" dirty="0"/>
              <a:t>2) PET scans of normal and abused brain showing damaged brain structure and function (http://keepkidssafe.org/effects-of-child-abuse/) – </a:t>
            </a:r>
            <a:r>
              <a:rPr lang="en-GB" b="1" dirty="0"/>
              <a:t>remember</a:t>
            </a:r>
            <a:r>
              <a:rPr lang="en-GB" dirty="0"/>
              <a:t>: trauma is an acquired brain injury </a:t>
            </a:r>
          </a:p>
          <a:p>
            <a:endParaRPr lang="en-GB" dirty="0"/>
          </a:p>
          <a:p>
            <a:br>
              <a:rPr lang="en-GB" dirty="0"/>
            </a:br>
            <a:endParaRPr lang="en-GB" altLang="en-US" dirty="0"/>
          </a:p>
          <a:p>
            <a:endParaRPr lang="en-GB" dirty="0"/>
          </a:p>
        </p:txBody>
      </p:sp>
      <p:sp>
        <p:nvSpPr>
          <p:cNvPr id="4" name="Slide Number Placeholder 3"/>
          <p:cNvSpPr>
            <a:spLocks noGrp="1"/>
          </p:cNvSpPr>
          <p:nvPr>
            <p:ph type="sldNum" sz="quarter" idx="5"/>
          </p:nvPr>
        </p:nvSpPr>
        <p:spPr/>
        <p:txBody>
          <a:bodyPr/>
          <a:lstStyle/>
          <a:p>
            <a:fld id="{E8B689CE-B8CF-4884-A1C9-665669F7E92F}" type="slidenum">
              <a:rPr lang="en-GB" smtClean="0"/>
              <a:t>18</a:t>
            </a:fld>
            <a:endParaRPr lang="en-GB"/>
          </a:p>
        </p:txBody>
      </p:sp>
      <p:sp>
        <p:nvSpPr>
          <p:cNvPr id="5" name="Header Placeholder 4">
            <a:extLst>
              <a:ext uri="{FF2B5EF4-FFF2-40B4-BE49-F238E27FC236}">
                <a16:creationId xmlns:a16="http://schemas.microsoft.com/office/drawing/2014/main" id="{311D6764-479A-4F6D-8DD8-1F5FB81A04E7}"/>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DE658812-D2D1-4D49-ABD2-94F3F08423A1}"/>
              </a:ext>
            </a:extLst>
          </p:cNvPr>
          <p:cNvSpPr>
            <a:spLocks noGrp="1"/>
          </p:cNvSpPr>
          <p:nvPr>
            <p:ph type="dt" idx="1"/>
          </p:nvPr>
        </p:nvSpPr>
        <p:spPr/>
        <p:txBody>
          <a:bodyPr/>
          <a:lstStyle/>
          <a:p>
            <a:fld id="{C4CE5D02-D7AB-4BD6-9C80-3824C71E9A78}" type="datetime1">
              <a:rPr lang="en-GB" smtClean="0"/>
              <a:t>31/12/2019</a:t>
            </a:fld>
            <a:endParaRPr lang="en-GB"/>
          </a:p>
        </p:txBody>
      </p:sp>
    </p:spTree>
    <p:extLst>
      <p:ext uri="{BB962C8B-B14F-4D97-AF65-F5344CB8AC3E}">
        <p14:creationId xmlns:p14="http://schemas.microsoft.com/office/powerpoint/2010/main" val="2622339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short, chronic levels of toxic stress (cortisol) can injure our brains, </a:t>
            </a:r>
            <a:r>
              <a:rPr lang="en-GB" sz="1200" kern="1200" dirty="0">
                <a:solidFill>
                  <a:schemeClr val="tx1"/>
                </a:solidFill>
                <a:effectLst/>
                <a:latin typeface="+mn-lt"/>
                <a:ea typeface="+mn-ea"/>
                <a:cs typeface="+mn-cs"/>
              </a:rPr>
              <a:t>changing the way we think, feel and behave until we have recovered from the injuries.</a:t>
            </a:r>
          </a:p>
          <a:p>
            <a:endParaRPr lang="en-GB" dirty="0"/>
          </a:p>
          <a:p>
            <a:r>
              <a:rPr lang="en-GB" dirty="0"/>
              <a:t>(However) “</a:t>
            </a:r>
            <a:r>
              <a:rPr lang="en-GB" b="1" dirty="0"/>
              <a:t>It is possible to recover</a:t>
            </a:r>
            <a:r>
              <a:rPr lang="en-GB" dirty="0"/>
              <a:t>” – yes, the brain is plastic (not mature until at least mid-20s) </a:t>
            </a:r>
            <a:r>
              <a:rPr lang="en-GB" dirty="0">
                <a:sym typeface="Wingdings" panose="05000000000000000000" pitchFamily="2" charset="2"/>
              </a:rPr>
              <a:t> important that we do NOT give up on these children/write them off</a:t>
            </a:r>
          </a:p>
          <a:p>
            <a:endParaRPr lang="en-GB" dirty="0">
              <a:sym typeface="Wingdings" panose="05000000000000000000" pitchFamily="2" charset="2"/>
            </a:endParaRPr>
          </a:p>
          <a:p>
            <a:r>
              <a:rPr lang="en-GB" dirty="0"/>
              <a:t>The next 3 slides expand on the 3 main problem areas identified – regulation. processing and social functioning </a:t>
            </a:r>
            <a:r>
              <a:rPr lang="en-GB" dirty="0">
                <a:sym typeface="Wingdings" panose="05000000000000000000" pitchFamily="2" charset="2"/>
              </a:rPr>
              <a:t> as far as possible, </a:t>
            </a:r>
            <a:r>
              <a:rPr lang="en-GB" b="1" dirty="0">
                <a:sym typeface="Wingdings" panose="05000000000000000000" pitchFamily="2" charset="2"/>
              </a:rPr>
              <a:t>keep things concrete by relating this to your own school context</a:t>
            </a:r>
            <a:endParaRPr lang="en-GB" b="1" dirty="0"/>
          </a:p>
          <a:p>
            <a:endParaRPr lang="en-GB" dirty="0"/>
          </a:p>
          <a:p>
            <a:r>
              <a:rPr lang="en-GB" dirty="0"/>
              <a:t>Needless to say, the point to bear in mind is that these children (likely to be a significant minority) should not be seen as ‘choosing’ to behave/present in these dysfunctional ways any more so than a person whose personality/behaviour has changed as a result of a head injury</a:t>
            </a:r>
          </a:p>
          <a:p>
            <a:endParaRPr lang="en-GB" dirty="0"/>
          </a:p>
        </p:txBody>
      </p:sp>
      <p:sp>
        <p:nvSpPr>
          <p:cNvPr id="4" name="Header Placeholder 3"/>
          <p:cNvSpPr>
            <a:spLocks noGrp="1"/>
          </p:cNvSpPr>
          <p:nvPr>
            <p:ph type="hdr" sz="quarter"/>
          </p:nvPr>
        </p:nvSpPr>
        <p:spPr/>
        <p:txBody>
          <a:bodyPr/>
          <a:lstStyle/>
          <a:p>
            <a:r>
              <a:rPr lang="en-GB"/>
              <a:t>ACEs &amp; PACEs</a:t>
            </a:r>
          </a:p>
        </p:txBody>
      </p:sp>
      <p:sp>
        <p:nvSpPr>
          <p:cNvPr id="5" name="Slide Number Placeholder 4"/>
          <p:cNvSpPr>
            <a:spLocks noGrp="1"/>
          </p:cNvSpPr>
          <p:nvPr>
            <p:ph type="sldNum" sz="quarter" idx="5"/>
          </p:nvPr>
        </p:nvSpPr>
        <p:spPr/>
        <p:txBody>
          <a:bodyPr/>
          <a:lstStyle/>
          <a:p>
            <a:fld id="{B3BB9A0F-554F-4734-A88B-730B9DB13EB7}" type="slidenum">
              <a:rPr lang="en-GB" smtClean="0"/>
              <a:t>19</a:t>
            </a:fld>
            <a:endParaRPr lang="en-GB"/>
          </a:p>
        </p:txBody>
      </p:sp>
      <p:sp>
        <p:nvSpPr>
          <p:cNvPr id="6" name="Date Placeholder 5">
            <a:extLst>
              <a:ext uri="{FF2B5EF4-FFF2-40B4-BE49-F238E27FC236}">
                <a16:creationId xmlns:a16="http://schemas.microsoft.com/office/drawing/2014/main" id="{B79FB9BC-7615-4F0C-9C09-F347A5116CD6}"/>
              </a:ext>
            </a:extLst>
          </p:cNvPr>
          <p:cNvSpPr>
            <a:spLocks noGrp="1"/>
          </p:cNvSpPr>
          <p:nvPr>
            <p:ph type="dt" idx="1"/>
          </p:nvPr>
        </p:nvSpPr>
        <p:spPr/>
        <p:txBody>
          <a:bodyPr/>
          <a:lstStyle/>
          <a:p>
            <a:fld id="{1E638637-EBC9-40AB-920A-852049AC64A6}" type="datetime1">
              <a:rPr lang="en-GB" smtClean="0"/>
              <a:t>31/12/2019</a:t>
            </a:fld>
            <a:endParaRPr lang="en-GB"/>
          </a:p>
        </p:txBody>
      </p:sp>
    </p:spTree>
    <p:extLst>
      <p:ext uri="{BB962C8B-B14F-4D97-AF65-F5344CB8AC3E}">
        <p14:creationId xmlns:p14="http://schemas.microsoft.com/office/powerpoint/2010/main" val="589120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Depending on the audience, start by asking who has heard of the term ‘ACEs’ + does anyone know what it stands for? = Adverse Childhood Experiences</a:t>
            </a:r>
          </a:p>
          <a:p>
            <a:endParaRPr lang="en-GB" dirty="0"/>
          </a:p>
          <a:p>
            <a:r>
              <a:rPr lang="en-GB" dirty="0"/>
              <a:t>Trauma Informed Practice - a bit of a </a:t>
            </a:r>
            <a:r>
              <a:rPr lang="en-GB" b="1" dirty="0"/>
              <a:t>buzzword</a:t>
            </a:r>
            <a:r>
              <a:rPr lang="en-GB" dirty="0"/>
              <a:t> currently and slowly but steadily gaining traction </a:t>
            </a:r>
            <a:r>
              <a:rPr lang="en-GB" dirty="0">
                <a:sym typeface="Wingdings" panose="05000000000000000000" pitchFamily="2" charset="2"/>
              </a:rPr>
              <a:t> e.g. Trauma Informed Schools website (Margot Sunderland) + recent KCA TIP workshops for Kent staff working with CYP + KEPS Senior EP, Andy Heather, at recent SEMH Conference (Nov 19)…</a:t>
            </a:r>
          </a:p>
          <a:p>
            <a:endParaRPr lang="en-GB" dirty="0">
              <a:sym typeface="Wingdings" panose="05000000000000000000" pitchFamily="2" charset="2"/>
            </a:endParaRPr>
          </a:p>
          <a:p>
            <a:r>
              <a:rPr lang="en-GB" dirty="0">
                <a:sym typeface="Wingdings" panose="05000000000000000000" pitchFamily="2" charset="2"/>
              </a:rPr>
              <a:t>Could link to Local Area SEND Ofsted/CQC Report re “The variable quality of provision and commitment to inclusion in schools…”  corresponding focus in the Local Authority’s </a:t>
            </a:r>
            <a:r>
              <a:rPr lang="en-GB" i="1" dirty="0">
                <a:sym typeface="Wingdings" panose="05000000000000000000" pitchFamily="2" charset="2"/>
              </a:rPr>
              <a:t>Written Statement of Action</a:t>
            </a:r>
          </a:p>
          <a:p>
            <a:endParaRPr lang="en-GB" dirty="0">
              <a:sym typeface="Wingdings" panose="05000000000000000000" pitchFamily="2" charset="2"/>
            </a:endParaRPr>
          </a:p>
          <a:p>
            <a:r>
              <a:rPr lang="en-GB" dirty="0">
                <a:sym typeface="Wingdings" panose="05000000000000000000" pitchFamily="2" charset="2"/>
              </a:rPr>
              <a:t>Andy Heather’s question: could an understanding and appreciation of ACEs (and attachment) enable/empower a school towards a more inclusive culture? </a:t>
            </a:r>
          </a:p>
          <a:p>
            <a:endParaRPr lang="en-GB" dirty="0">
              <a:sym typeface="Wingdings" panose="05000000000000000000" pitchFamily="2" charset="2"/>
            </a:endParaRPr>
          </a:p>
          <a:p>
            <a:r>
              <a:rPr lang="en-GB" dirty="0">
                <a:sym typeface="Wingdings" panose="05000000000000000000" pitchFamily="2" charset="2"/>
              </a:rPr>
              <a:t>Either way, the aim of this presentation is to get people to reframe the way they think and act and the language they use + what is their part in the outcomes / prognosis for our more vulnerable learners – am I part of the problem or part of the solution?</a:t>
            </a:r>
          </a:p>
          <a:p>
            <a:endParaRPr lang="en-GB" dirty="0">
              <a:sym typeface="Wingdings" panose="05000000000000000000" pitchFamily="2" charset="2"/>
            </a:endParaRPr>
          </a:p>
          <a:p>
            <a:r>
              <a:rPr lang="en-GB" dirty="0">
                <a:sym typeface="Wingdings" panose="05000000000000000000" pitchFamily="2" charset="2"/>
              </a:rPr>
              <a:t> </a:t>
            </a:r>
            <a:endParaRPr lang="en-GB" dirty="0"/>
          </a:p>
        </p:txBody>
      </p:sp>
      <p:sp>
        <p:nvSpPr>
          <p:cNvPr id="4" name="Slide Number Placeholder 3"/>
          <p:cNvSpPr>
            <a:spLocks noGrp="1"/>
          </p:cNvSpPr>
          <p:nvPr>
            <p:ph type="sldNum" sz="quarter" idx="5"/>
          </p:nvPr>
        </p:nvSpPr>
        <p:spPr/>
        <p:txBody>
          <a:bodyPr/>
          <a:lstStyle/>
          <a:p>
            <a:fld id="{E8B689CE-B8CF-4884-A1C9-665669F7E92F}" type="slidenum">
              <a:rPr lang="en-GB" smtClean="0"/>
              <a:t>2</a:t>
            </a:fld>
            <a:endParaRPr lang="en-GB"/>
          </a:p>
        </p:txBody>
      </p:sp>
      <p:sp>
        <p:nvSpPr>
          <p:cNvPr id="5" name="Header Placeholder 4">
            <a:extLst>
              <a:ext uri="{FF2B5EF4-FFF2-40B4-BE49-F238E27FC236}">
                <a16:creationId xmlns:a16="http://schemas.microsoft.com/office/drawing/2014/main" id="{65C0D998-8DC9-4004-8955-1DE547A0152C}"/>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12B25C54-0EAA-4FBF-A379-2E60773520A4}"/>
              </a:ext>
            </a:extLst>
          </p:cNvPr>
          <p:cNvSpPr>
            <a:spLocks noGrp="1"/>
          </p:cNvSpPr>
          <p:nvPr>
            <p:ph type="dt" idx="1"/>
          </p:nvPr>
        </p:nvSpPr>
        <p:spPr/>
        <p:txBody>
          <a:bodyPr/>
          <a:lstStyle/>
          <a:p>
            <a:fld id="{D67FDEE4-37AF-48E6-8044-5E70893A47C4}" type="datetime1">
              <a:rPr lang="en-GB" smtClean="0"/>
              <a:t>31/12/2019</a:t>
            </a:fld>
            <a:endParaRPr lang="en-GB"/>
          </a:p>
        </p:txBody>
      </p:sp>
    </p:spTree>
    <p:extLst>
      <p:ext uri="{BB962C8B-B14F-4D97-AF65-F5344CB8AC3E}">
        <p14:creationId xmlns:p14="http://schemas.microsoft.com/office/powerpoint/2010/main" val="2956653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Option</a:t>
            </a:r>
            <a:r>
              <a:rPr lang="en-GB" dirty="0"/>
              <a:t>: before looking at this slide, could ask people in pairs/groups to briefly discuss ‘How do you feel when you’re really anxious/angry?’ </a:t>
            </a:r>
            <a:r>
              <a:rPr lang="en-GB" dirty="0">
                <a:sym typeface="Wingdings" panose="05000000000000000000" pitchFamily="2" charset="2"/>
              </a:rPr>
              <a:t> gather feedback and establish that higher order functioning is impaired (impossible?) when you’re stressed/worried/wound up/etc.  now imagine that your brain-body is permanently in this state, how successful do you think you would be socially/professionally?!</a:t>
            </a:r>
            <a:endParaRPr lang="en-GB" dirty="0"/>
          </a:p>
          <a:p>
            <a:endParaRPr lang="en-GB" dirty="0"/>
          </a:p>
          <a:p>
            <a:r>
              <a:rPr lang="en-GB" b="1" dirty="0"/>
              <a:t>Q</a:t>
            </a:r>
            <a:r>
              <a:rPr lang="en-GB" dirty="0"/>
              <a:t>: And does any of this sound like any other diagnoses?  ADHD?</a:t>
            </a:r>
          </a:p>
          <a:p>
            <a:endParaRPr lang="en-GB" dirty="0"/>
          </a:p>
        </p:txBody>
      </p:sp>
      <p:sp>
        <p:nvSpPr>
          <p:cNvPr id="4" name="Header Placeholder 3"/>
          <p:cNvSpPr>
            <a:spLocks noGrp="1"/>
          </p:cNvSpPr>
          <p:nvPr>
            <p:ph type="hdr" sz="quarter"/>
          </p:nvPr>
        </p:nvSpPr>
        <p:spPr/>
        <p:txBody>
          <a:bodyPr/>
          <a:lstStyle/>
          <a:p>
            <a:r>
              <a:rPr lang="en-GB"/>
              <a:t>ACEs &amp; PACEs</a:t>
            </a:r>
          </a:p>
        </p:txBody>
      </p:sp>
      <p:sp>
        <p:nvSpPr>
          <p:cNvPr id="5" name="Slide Number Placeholder 4"/>
          <p:cNvSpPr>
            <a:spLocks noGrp="1"/>
          </p:cNvSpPr>
          <p:nvPr>
            <p:ph type="sldNum" sz="quarter" idx="5"/>
          </p:nvPr>
        </p:nvSpPr>
        <p:spPr/>
        <p:txBody>
          <a:bodyPr/>
          <a:lstStyle/>
          <a:p>
            <a:fld id="{B3BB9A0F-554F-4734-A88B-730B9DB13EB7}" type="slidenum">
              <a:rPr lang="en-GB" smtClean="0"/>
              <a:t>20</a:t>
            </a:fld>
            <a:endParaRPr lang="en-GB"/>
          </a:p>
        </p:txBody>
      </p:sp>
      <p:sp>
        <p:nvSpPr>
          <p:cNvPr id="6" name="Date Placeholder 5">
            <a:extLst>
              <a:ext uri="{FF2B5EF4-FFF2-40B4-BE49-F238E27FC236}">
                <a16:creationId xmlns:a16="http://schemas.microsoft.com/office/drawing/2014/main" id="{884BC15F-906B-4F55-AFBD-459C230AFFB9}"/>
              </a:ext>
            </a:extLst>
          </p:cNvPr>
          <p:cNvSpPr>
            <a:spLocks noGrp="1"/>
          </p:cNvSpPr>
          <p:nvPr>
            <p:ph type="dt" idx="1"/>
          </p:nvPr>
        </p:nvSpPr>
        <p:spPr/>
        <p:txBody>
          <a:bodyPr/>
          <a:lstStyle/>
          <a:p>
            <a:fld id="{8E8B3C21-5B39-4EE8-B3BE-9B20CEA5DFD7}" type="datetime1">
              <a:rPr lang="en-GB" smtClean="0"/>
              <a:t>31/12/2019</a:t>
            </a:fld>
            <a:endParaRPr lang="en-GB"/>
          </a:p>
        </p:txBody>
      </p:sp>
    </p:spTree>
    <p:extLst>
      <p:ext uri="{BB962C8B-B14F-4D97-AF65-F5344CB8AC3E}">
        <p14:creationId xmlns:p14="http://schemas.microsoft.com/office/powerpoint/2010/main" val="208117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e.g. misinterpreting another pupil’s smile as mocking…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sym typeface="Wingdings" panose="05000000000000000000" pitchFamily="2" charset="2"/>
              </a:rPr>
              <a:t> Mark </a:t>
            </a:r>
            <a:r>
              <a:rPr lang="en-GB" sz="1200" kern="1200" dirty="0" err="1">
                <a:solidFill>
                  <a:schemeClr val="tx1"/>
                </a:solidFill>
                <a:effectLst/>
                <a:latin typeface="+mn-lt"/>
                <a:ea typeface="+mn-ea"/>
                <a:cs typeface="+mn-cs"/>
                <a:sym typeface="Wingdings" panose="05000000000000000000" pitchFamily="2" charset="2"/>
              </a:rPr>
              <a:t>Bellis’s</a:t>
            </a:r>
            <a:r>
              <a:rPr lang="en-GB" sz="1200" kern="1200" dirty="0">
                <a:solidFill>
                  <a:schemeClr val="tx1"/>
                </a:solidFill>
                <a:effectLst/>
                <a:latin typeface="+mn-lt"/>
                <a:ea typeface="+mn-ea"/>
                <a:cs typeface="+mn-cs"/>
                <a:sym typeface="Wingdings" panose="05000000000000000000" pitchFamily="2" charset="2"/>
              </a:rPr>
              <a:t> point that </a:t>
            </a:r>
            <a:r>
              <a:rPr lang="en-GB" sz="1200" kern="1200" dirty="0">
                <a:solidFill>
                  <a:schemeClr val="tx1"/>
                </a:solidFill>
                <a:effectLst/>
                <a:latin typeface="+mn-lt"/>
                <a:ea typeface="+mn-ea"/>
                <a:cs typeface="+mn-cs"/>
              </a:rPr>
              <a:t>people who’ve been exposed to ACEs are </a:t>
            </a:r>
            <a:r>
              <a:rPr lang="en-GB" sz="1200" b="1" kern="1200" dirty="0">
                <a:solidFill>
                  <a:schemeClr val="tx1"/>
                </a:solidFill>
                <a:effectLst/>
                <a:latin typeface="+mn-lt"/>
                <a:ea typeface="+mn-ea"/>
                <a:cs typeface="+mn-cs"/>
              </a:rPr>
              <a:t>more likely to see neutral faces as threatening </a:t>
            </a:r>
            <a:r>
              <a:rPr lang="en-GB" sz="1200" b="0" kern="1200" dirty="0">
                <a:solidFill>
                  <a:schemeClr val="tx1"/>
                </a:solidFill>
                <a:effectLst/>
                <a:latin typeface="+mn-lt"/>
                <a:ea typeface="+mn-ea"/>
                <a:cs typeface="+mn-cs"/>
              </a:rPr>
              <a:t>faces… </a:t>
            </a:r>
            <a:r>
              <a:rPr lang="en-GB" sz="1200" kern="1200" dirty="0">
                <a:solidFill>
                  <a:schemeClr val="tx1"/>
                </a:solidFill>
                <a:effectLst/>
                <a:latin typeface="+mn-lt"/>
                <a:ea typeface="+mn-ea"/>
                <a:cs typeface="+mn-cs"/>
              </a:rPr>
              <a:t>when they sit </a:t>
            </a:r>
            <a:r>
              <a:rPr lang="en-GB" sz="1200" b="1" kern="1200" dirty="0">
                <a:solidFill>
                  <a:schemeClr val="tx1"/>
                </a:solidFill>
                <a:effectLst/>
                <a:latin typeface="+mn-lt"/>
                <a:ea typeface="+mn-ea"/>
                <a:cs typeface="+mn-cs"/>
              </a:rPr>
              <a:t>in school</a:t>
            </a:r>
            <a:r>
              <a:rPr lang="en-GB" sz="1200" kern="1200" dirty="0">
                <a:solidFill>
                  <a:schemeClr val="tx1"/>
                </a:solidFill>
                <a:effectLst/>
                <a:latin typeface="+mn-lt"/>
                <a:ea typeface="+mn-ea"/>
                <a:cs typeface="+mn-cs"/>
              </a:rPr>
              <a:t>, they’re called </a:t>
            </a:r>
            <a:r>
              <a:rPr lang="en-GB" sz="1200" b="1" kern="1200" dirty="0">
                <a:solidFill>
                  <a:schemeClr val="tx1"/>
                </a:solidFill>
                <a:effectLst/>
                <a:latin typeface="+mn-lt"/>
                <a:ea typeface="+mn-ea"/>
                <a:cs typeface="+mn-cs"/>
              </a:rPr>
              <a:t>anxious, disengaged, poor learners</a:t>
            </a:r>
            <a:r>
              <a:rPr lang="en-GB" sz="1200" kern="1200" dirty="0">
                <a:solidFill>
                  <a:schemeClr val="tx1"/>
                </a:solidFill>
                <a:effectLst/>
                <a:latin typeface="+mn-lt"/>
                <a:ea typeface="+mn-ea"/>
                <a:cs typeface="+mn-cs"/>
              </a:rPr>
              <a:t> because they don’t think people are there to help them – they think they’re there to get them, so they don’t integrate in the same way </a:t>
            </a:r>
          </a:p>
          <a:p>
            <a:endParaRPr lang="en-GB" dirty="0"/>
          </a:p>
        </p:txBody>
      </p:sp>
      <p:sp>
        <p:nvSpPr>
          <p:cNvPr id="4" name="Header Placeholder 3"/>
          <p:cNvSpPr>
            <a:spLocks noGrp="1"/>
          </p:cNvSpPr>
          <p:nvPr>
            <p:ph type="hdr" sz="quarter"/>
          </p:nvPr>
        </p:nvSpPr>
        <p:spPr/>
        <p:txBody>
          <a:bodyPr/>
          <a:lstStyle/>
          <a:p>
            <a:r>
              <a:rPr lang="en-GB"/>
              <a:t>ACEs &amp; PACEs</a:t>
            </a:r>
          </a:p>
        </p:txBody>
      </p:sp>
      <p:sp>
        <p:nvSpPr>
          <p:cNvPr id="5" name="Slide Number Placeholder 4"/>
          <p:cNvSpPr>
            <a:spLocks noGrp="1"/>
          </p:cNvSpPr>
          <p:nvPr>
            <p:ph type="sldNum" sz="quarter" idx="5"/>
          </p:nvPr>
        </p:nvSpPr>
        <p:spPr/>
        <p:txBody>
          <a:bodyPr/>
          <a:lstStyle/>
          <a:p>
            <a:fld id="{B3BB9A0F-554F-4734-A88B-730B9DB13EB7}" type="slidenum">
              <a:rPr lang="en-GB" smtClean="0"/>
              <a:t>21</a:t>
            </a:fld>
            <a:endParaRPr lang="en-GB"/>
          </a:p>
        </p:txBody>
      </p:sp>
      <p:sp>
        <p:nvSpPr>
          <p:cNvPr id="6" name="Date Placeholder 5">
            <a:extLst>
              <a:ext uri="{FF2B5EF4-FFF2-40B4-BE49-F238E27FC236}">
                <a16:creationId xmlns:a16="http://schemas.microsoft.com/office/drawing/2014/main" id="{D4EA90C7-C691-4323-BC58-D68CBCB56CC6}"/>
              </a:ext>
            </a:extLst>
          </p:cNvPr>
          <p:cNvSpPr>
            <a:spLocks noGrp="1"/>
          </p:cNvSpPr>
          <p:nvPr>
            <p:ph type="dt" idx="1"/>
          </p:nvPr>
        </p:nvSpPr>
        <p:spPr/>
        <p:txBody>
          <a:bodyPr/>
          <a:lstStyle/>
          <a:p>
            <a:fld id="{BE0C2787-2F59-4585-ACAD-CD9CD761AE8C}" type="datetime1">
              <a:rPr lang="en-GB" smtClean="0"/>
              <a:t>31/12/2019</a:t>
            </a:fld>
            <a:endParaRPr lang="en-GB"/>
          </a:p>
        </p:txBody>
      </p:sp>
    </p:spTree>
    <p:extLst>
      <p:ext uri="{BB962C8B-B14F-4D97-AF65-F5344CB8AC3E}">
        <p14:creationId xmlns:p14="http://schemas.microsoft.com/office/powerpoint/2010/main" val="2264595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Anhedonia</a:t>
            </a:r>
            <a:r>
              <a:rPr lang="en-GB" dirty="0"/>
              <a:t>: Loss of the capacity to experience pleasure. The inability to gain pleasure from normally pleasurable experiences. </a:t>
            </a:r>
            <a:r>
              <a:rPr lang="en-GB" b="1" dirty="0"/>
              <a:t>Anhedonia</a:t>
            </a:r>
            <a:r>
              <a:rPr lang="en-GB" dirty="0"/>
              <a:t> is a core clinical feature of depression, schizophrenia, and some other mental illnesses. An </a:t>
            </a:r>
            <a:r>
              <a:rPr lang="en-GB" b="1" dirty="0" err="1"/>
              <a:t>anhedonic</a:t>
            </a:r>
            <a:r>
              <a:rPr lang="en-GB" dirty="0"/>
              <a:t> mother finds no joy from playing with her baby. </a:t>
            </a:r>
            <a:r>
              <a:rPr lang="en-GB" dirty="0">
                <a:sym typeface="Wingdings" panose="05000000000000000000" pitchFamily="2" charset="2"/>
              </a:rPr>
              <a:t> </a:t>
            </a:r>
            <a:endParaRPr lang="en-GB" dirty="0"/>
          </a:p>
          <a:p>
            <a:endParaRPr lang="en-GB" dirty="0"/>
          </a:p>
        </p:txBody>
      </p:sp>
      <p:sp>
        <p:nvSpPr>
          <p:cNvPr id="4" name="Header Placeholder 3"/>
          <p:cNvSpPr>
            <a:spLocks noGrp="1"/>
          </p:cNvSpPr>
          <p:nvPr>
            <p:ph type="hdr" sz="quarter"/>
          </p:nvPr>
        </p:nvSpPr>
        <p:spPr/>
        <p:txBody>
          <a:bodyPr/>
          <a:lstStyle/>
          <a:p>
            <a:r>
              <a:rPr lang="en-GB"/>
              <a:t>ACEs &amp; PACEs</a:t>
            </a:r>
          </a:p>
        </p:txBody>
      </p:sp>
      <p:sp>
        <p:nvSpPr>
          <p:cNvPr id="5" name="Slide Number Placeholder 4"/>
          <p:cNvSpPr>
            <a:spLocks noGrp="1"/>
          </p:cNvSpPr>
          <p:nvPr>
            <p:ph type="sldNum" sz="quarter" idx="5"/>
          </p:nvPr>
        </p:nvSpPr>
        <p:spPr/>
        <p:txBody>
          <a:bodyPr/>
          <a:lstStyle/>
          <a:p>
            <a:fld id="{B3BB9A0F-554F-4734-A88B-730B9DB13EB7}" type="slidenum">
              <a:rPr lang="en-GB" smtClean="0"/>
              <a:t>22</a:t>
            </a:fld>
            <a:endParaRPr lang="en-GB"/>
          </a:p>
        </p:txBody>
      </p:sp>
      <p:sp>
        <p:nvSpPr>
          <p:cNvPr id="6" name="Date Placeholder 5">
            <a:extLst>
              <a:ext uri="{FF2B5EF4-FFF2-40B4-BE49-F238E27FC236}">
                <a16:creationId xmlns:a16="http://schemas.microsoft.com/office/drawing/2014/main" id="{F5892BDB-4224-49E3-B012-762078274C97}"/>
              </a:ext>
            </a:extLst>
          </p:cNvPr>
          <p:cNvSpPr>
            <a:spLocks noGrp="1"/>
          </p:cNvSpPr>
          <p:nvPr>
            <p:ph type="dt" idx="1"/>
          </p:nvPr>
        </p:nvSpPr>
        <p:spPr/>
        <p:txBody>
          <a:bodyPr/>
          <a:lstStyle/>
          <a:p>
            <a:fld id="{C84E7DB9-C03F-4C94-90C5-893C41D15797}" type="datetime1">
              <a:rPr lang="en-GB" smtClean="0"/>
              <a:t>31/12/2019</a:t>
            </a:fld>
            <a:endParaRPr lang="en-GB"/>
          </a:p>
        </p:txBody>
      </p:sp>
    </p:spTree>
    <p:extLst>
      <p:ext uri="{BB962C8B-B14F-4D97-AF65-F5344CB8AC3E}">
        <p14:creationId xmlns:p14="http://schemas.microsoft.com/office/powerpoint/2010/main" val="829849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 starting </a:t>
            </a:r>
            <a:r>
              <a:rPr lang="en-GB" dirty="0"/>
              <a:t>point (words matter!)… “</a:t>
            </a:r>
            <a:r>
              <a:rPr lang="en-GB" b="1" dirty="0"/>
              <a:t>Reframing thoughts about a young person</a:t>
            </a:r>
            <a:r>
              <a:rPr lang="en-GB" dirty="0"/>
              <a:t>” (KCA exercise)</a:t>
            </a:r>
          </a:p>
          <a:p>
            <a:endParaRPr lang="en-GB" dirty="0"/>
          </a:p>
          <a:p>
            <a:r>
              <a:rPr lang="en-GB" dirty="0"/>
              <a:t>simply read through the blurb with the group and do the example together </a:t>
            </a:r>
            <a:r>
              <a:rPr lang="en-GB" dirty="0">
                <a:sym typeface="Wingdings" panose="05000000000000000000" pitchFamily="2" charset="2"/>
              </a:rPr>
              <a:t> hand out the worksheet and</a:t>
            </a:r>
            <a:r>
              <a:rPr lang="en-GB" dirty="0"/>
              <a:t> ask them to do this in </a:t>
            </a:r>
            <a:r>
              <a:rPr lang="en-GB" b="1" dirty="0"/>
              <a:t>pairs / small groups </a:t>
            </a:r>
          </a:p>
          <a:p>
            <a:endParaRPr lang="en-GB" b="1" dirty="0"/>
          </a:p>
          <a:p>
            <a:r>
              <a:rPr lang="en-GB" dirty="0"/>
              <a:t>*How you </a:t>
            </a:r>
            <a:r>
              <a:rPr lang="en-GB" b="1" dirty="0"/>
              <a:t>manage yourself </a:t>
            </a:r>
            <a:r>
              <a:rPr lang="en-GB" dirty="0"/>
              <a:t>and how you </a:t>
            </a:r>
            <a:r>
              <a:rPr lang="en-GB" b="1" dirty="0"/>
              <a:t>understand the child </a:t>
            </a:r>
            <a:r>
              <a:rPr lang="en-GB" dirty="0"/>
              <a:t>is key*</a:t>
            </a:r>
          </a:p>
          <a:p>
            <a:endParaRPr lang="en-GB" dirty="0"/>
          </a:p>
          <a:p>
            <a:endParaRPr lang="en-GB" dirty="0"/>
          </a:p>
        </p:txBody>
      </p:sp>
      <p:sp>
        <p:nvSpPr>
          <p:cNvPr id="4" name="Header Placeholder 3"/>
          <p:cNvSpPr>
            <a:spLocks noGrp="1"/>
          </p:cNvSpPr>
          <p:nvPr>
            <p:ph type="hdr" sz="quarter"/>
          </p:nvPr>
        </p:nvSpPr>
        <p:spPr/>
        <p:txBody>
          <a:bodyPr/>
          <a:lstStyle/>
          <a:p>
            <a:r>
              <a:rPr lang="en-GB"/>
              <a:t>ACEs &amp; PACEs</a:t>
            </a:r>
          </a:p>
        </p:txBody>
      </p:sp>
      <p:sp>
        <p:nvSpPr>
          <p:cNvPr id="5" name="Slide Number Placeholder 4"/>
          <p:cNvSpPr>
            <a:spLocks noGrp="1"/>
          </p:cNvSpPr>
          <p:nvPr>
            <p:ph type="sldNum" sz="quarter" idx="5"/>
          </p:nvPr>
        </p:nvSpPr>
        <p:spPr/>
        <p:txBody>
          <a:bodyPr/>
          <a:lstStyle/>
          <a:p>
            <a:fld id="{B3BB9A0F-554F-4734-A88B-730B9DB13EB7}" type="slidenum">
              <a:rPr lang="en-GB" smtClean="0"/>
              <a:t>23</a:t>
            </a:fld>
            <a:endParaRPr lang="en-GB"/>
          </a:p>
        </p:txBody>
      </p:sp>
      <p:sp>
        <p:nvSpPr>
          <p:cNvPr id="6" name="Date Placeholder 5">
            <a:extLst>
              <a:ext uri="{FF2B5EF4-FFF2-40B4-BE49-F238E27FC236}">
                <a16:creationId xmlns:a16="http://schemas.microsoft.com/office/drawing/2014/main" id="{83C7CC01-7802-4F55-B343-E480C33A6650}"/>
              </a:ext>
            </a:extLst>
          </p:cNvPr>
          <p:cNvSpPr>
            <a:spLocks noGrp="1"/>
          </p:cNvSpPr>
          <p:nvPr>
            <p:ph type="dt" idx="1"/>
          </p:nvPr>
        </p:nvSpPr>
        <p:spPr/>
        <p:txBody>
          <a:bodyPr/>
          <a:lstStyle/>
          <a:p>
            <a:fld id="{E987F2BC-1EDE-4BD2-93E8-8A4B69788245}" type="datetime1">
              <a:rPr lang="en-GB" smtClean="0"/>
              <a:t>31/12/2019</a:t>
            </a:fld>
            <a:endParaRPr lang="en-GB"/>
          </a:p>
        </p:txBody>
      </p:sp>
    </p:spTree>
    <p:extLst>
      <p:ext uri="{BB962C8B-B14F-4D97-AF65-F5344CB8AC3E}">
        <p14:creationId xmlns:p14="http://schemas.microsoft.com/office/powerpoint/2010/main" val="1634462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mentioned, the purpose of this session = to provide you with a presentation you can take back to cascade to </a:t>
            </a:r>
            <a:r>
              <a:rPr lang="en-GB" b="1" dirty="0"/>
              <a:t>get people thinking </a:t>
            </a:r>
            <a:r>
              <a:rPr lang="en-GB" dirty="0"/>
              <a:t>and </a:t>
            </a:r>
            <a:r>
              <a:rPr lang="en-GB" b="1" dirty="0"/>
              <a:t>reframe</a:t>
            </a:r>
            <a:r>
              <a:rPr lang="en-GB" dirty="0"/>
              <a:t> the way they think and act and the language they use – and </a:t>
            </a:r>
            <a:r>
              <a:rPr lang="en-GB" b="1" dirty="0"/>
              <a:t>their part </a:t>
            </a:r>
            <a:r>
              <a:rPr lang="en-GB" dirty="0"/>
              <a:t>in the outcomes / prognosis for our more vulnerable learners – </a:t>
            </a:r>
            <a:r>
              <a:rPr lang="en-GB" b="1" dirty="0"/>
              <a:t>am I part of the problem or part of the solution</a:t>
            </a:r>
            <a:r>
              <a:rPr lang="en-GB" dirty="0"/>
              <a:t>?</a:t>
            </a:r>
          </a:p>
          <a:p>
            <a:endParaRPr lang="en-GB" dirty="0"/>
          </a:p>
          <a:p>
            <a:pPr marL="0" indent="0">
              <a:buFontTx/>
              <a:buNone/>
            </a:pPr>
            <a:r>
              <a:rPr lang="en-GB" dirty="0"/>
              <a:t>- this could be an </a:t>
            </a:r>
            <a:r>
              <a:rPr lang="en-GB" b="1" dirty="0"/>
              <a:t>excellent slide to </a:t>
            </a:r>
            <a:r>
              <a:rPr lang="en-GB" b="1" dirty="0">
                <a:solidFill>
                  <a:srgbClr val="0000FF"/>
                </a:solidFill>
              </a:rPr>
              <a:t>conclude</a:t>
            </a:r>
            <a:r>
              <a:rPr lang="en-GB" b="1" dirty="0"/>
              <a:t> </a:t>
            </a:r>
            <a:r>
              <a:rPr lang="en-GB" dirty="0"/>
              <a:t>with (</a:t>
            </a:r>
            <a:r>
              <a:rPr lang="en-GB" b="0" dirty="0"/>
              <a:t>stark, powerful</a:t>
            </a:r>
            <a:r>
              <a:rPr lang="en-GB" dirty="0"/>
              <a:t>) + </a:t>
            </a:r>
            <a:r>
              <a:rPr lang="en-GB" b="1" dirty="0"/>
              <a:t>a poster </a:t>
            </a:r>
            <a:r>
              <a:rPr lang="en-GB" dirty="0"/>
              <a:t>to put in staffroom and loos!</a:t>
            </a:r>
          </a:p>
          <a:p>
            <a:pPr marL="171450" indent="-171450">
              <a:buFontTx/>
              <a:buChar cha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b="1" dirty="0"/>
              <a:t>Q: </a:t>
            </a:r>
            <a:r>
              <a:rPr lang="en-GB" dirty="0"/>
              <a:t>how often do we hear an exasperated colleague (or even ourselves! or at least just think it) in the staff room ask, “What’s wrong with that child?!”</a:t>
            </a:r>
          </a:p>
          <a:p>
            <a:endParaRPr lang="en-GB" dirty="0"/>
          </a:p>
          <a:p>
            <a:r>
              <a:rPr lang="en-GB" dirty="0"/>
              <a:t>------------------------------------------------------------------------</a:t>
            </a:r>
          </a:p>
          <a:p>
            <a:endParaRPr lang="en-GB" b="1" dirty="0"/>
          </a:p>
          <a:p>
            <a:r>
              <a:rPr lang="en-GB" sz="1200" dirty="0"/>
              <a:t>“Understanding trauma is not just about acquiring knowledge. It’s about changing the way you view the world. It’s about changing the helping paradigm from ‘What is wrong with you?’ to ‘What happened to you?’”</a:t>
            </a:r>
            <a:br>
              <a:rPr lang="en-GB" sz="1200" dirty="0"/>
            </a:br>
            <a:r>
              <a:rPr lang="en-GB" sz="1200" dirty="0"/>
              <a:t>Dr Sandra Bloom (2007) </a:t>
            </a:r>
            <a:endParaRPr lang="en-GB" b="1"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effectLst/>
              </a:rPr>
              <a:t>Hard to track down this much used quote – but possibly it’s from </a:t>
            </a:r>
            <a:r>
              <a:rPr lang="en-GB" dirty="0"/>
              <a:t>Vargas, L. A. and Bloom, S. L. (Eds) 2007. Loss, Hurt and Hope: The Complex Issues of Bereavement and Trauma in Children. Newcastle--on-Tyne, UK: Cambridge Scholars Publishing</a:t>
            </a:r>
          </a:p>
          <a:p>
            <a:endParaRPr lang="en-GB" dirty="0"/>
          </a:p>
        </p:txBody>
      </p:sp>
      <p:sp>
        <p:nvSpPr>
          <p:cNvPr id="4" name="Slide Number Placeholder 3"/>
          <p:cNvSpPr>
            <a:spLocks noGrp="1"/>
          </p:cNvSpPr>
          <p:nvPr>
            <p:ph type="sldNum" sz="quarter" idx="5"/>
          </p:nvPr>
        </p:nvSpPr>
        <p:spPr/>
        <p:txBody>
          <a:bodyPr/>
          <a:lstStyle/>
          <a:p>
            <a:fld id="{E8B689CE-B8CF-4884-A1C9-665669F7E92F}" type="slidenum">
              <a:rPr lang="en-GB" smtClean="0"/>
              <a:t>24</a:t>
            </a:fld>
            <a:endParaRPr lang="en-GB"/>
          </a:p>
        </p:txBody>
      </p:sp>
      <p:sp>
        <p:nvSpPr>
          <p:cNvPr id="5" name="Header Placeholder 4">
            <a:extLst>
              <a:ext uri="{FF2B5EF4-FFF2-40B4-BE49-F238E27FC236}">
                <a16:creationId xmlns:a16="http://schemas.microsoft.com/office/drawing/2014/main" id="{F261B0BE-CD94-40F4-9FC6-7B457F42F151}"/>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5F8FB64C-CDC6-4228-941B-BDD0AA42B3A0}"/>
              </a:ext>
            </a:extLst>
          </p:cNvPr>
          <p:cNvSpPr>
            <a:spLocks noGrp="1"/>
          </p:cNvSpPr>
          <p:nvPr>
            <p:ph type="dt" idx="1"/>
          </p:nvPr>
        </p:nvSpPr>
        <p:spPr/>
        <p:txBody>
          <a:bodyPr/>
          <a:lstStyle/>
          <a:p>
            <a:fld id="{E00ED21B-D56C-4299-AE6E-FDACDBB64E0F}" type="datetime1">
              <a:rPr lang="en-GB" smtClean="0"/>
              <a:t>31/12/2019</a:t>
            </a:fld>
            <a:endParaRPr lang="en-GB"/>
          </a:p>
        </p:txBody>
      </p:sp>
    </p:spTree>
    <p:extLst>
      <p:ext uri="{BB962C8B-B14F-4D97-AF65-F5344CB8AC3E}">
        <p14:creationId xmlns:p14="http://schemas.microsoft.com/office/powerpoint/2010/main" val="1075302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t>A final, final thought…</a:t>
            </a:r>
          </a:p>
          <a:p>
            <a:endParaRPr lang="en-GB" alt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dirty="0">
                <a:solidFill>
                  <a:srgbClr val="0000FF"/>
                </a:solidFill>
              </a:rPr>
              <a:t>Co-regulating involves empathy </a:t>
            </a:r>
            <a:r>
              <a:rPr lang="en-GB" altLang="en-US" b="1" dirty="0">
                <a:solidFill>
                  <a:schemeClr val="tx1"/>
                </a:solidFill>
              </a:rPr>
              <a:t>and</a:t>
            </a:r>
            <a:r>
              <a:rPr lang="en-GB" altLang="en-US" b="1" dirty="0">
                <a:solidFill>
                  <a:srgbClr val="0000FF"/>
                </a:solidFill>
              </a:rPr>
              <a:t> </a:t>
            </a:r>
            <a:r>
              <a:rPr lang="en-GB" altLang="en-US" b="1" u="sng" dirty="0">
                <a:solidFill>
                  <a:srgbClr val="0000FF"/>
                </a:solidFill>
              </a:rPr>
              <a:t>self-regulation</a:t>
            </a:r>
            <a:r>
              <a:rPr lang="en-GB" altLang="en-US" dirty="0"/>
              <a:t>.  It means being aware of the dysregulation in the other person because our own nervous system reacts to mirror the disruption, and then self-regulating to reduce the arousal.  Since </a:t>
            </a:r>
            <a:r>
              <a:rPr lang="en-GB" altLang="en-US" b="1" dirty="0">
                <a:solidFill>
                  <a:srgbClr val="0000FF"/>
                </a:solidFill>
              </a:rPr>
              <a:t>humans are born to connect, mirror and match</a:t>
            </a:r>
            <a:r>
              <a:rPr lang="en-GB" altLang="en-US" dirty="0"/>
              <a:t> this reduction in stress is then replicated in the other person (usually unconscious/gut level/feeling).  [</a:t>
            </a:r>
            <a:r>
              <a:rPr lang="en-GB" altLang="en-US" b="1" dirty="0"/>
              <a:t>KCA exercises</a:t>
            </a:r>
            <a:r>
              <a:rPr lang="en-GB" altLang="en-US" dirty="0"/>
              <a:t>: CO-REGULATE – GUIDE – SUPPORT]</a:t>
            </a:r>
          </a:p>
          <a:p>
            <a:endParaRPr lang="en-GB" altLang="en-US" dirty="0"/>
          </a:p>
          <a:p>
            <a:endParaRPr lang="en-GB" altLang="en-US" dirty="0"/>
          </a:p>
          <a:p>
            <a:r>
              <a:rPr lang="en-GB" altLang="en-US" b="1" dirty="0">
                <a:solidFill>
                  <a:schemeClr val="tx1"/>
                </a:solidFill>
              </a:rPr>
              <a:t>i.e. (just as with a BABY) we need to SELF-REGULATE so we can CO-REGULATE the child and, in time, they can then learn to SELF-REGULATE</a:t>
            </a:r>
          </a:p>
          <a:p>
            <a:endParaRPr lang="en-GB" altLang="en-US" dirty="0"/>
          </a:p>
        </p:txBody>
      </p:sp>
      <p:sp>
        <p:nvSpPr>
          <p:cNvPr id="4" name="Header Placeholder 3"/>
          <p:cNvSpPr>
            <a:spLocks noGrp="1"/>
          </p:cNvSpPr>
          <p:nvPr>
            <p:ph type="hdr" sz="quarter"/>
          </p:nvPr>
        </p:nvSpPr>
        <p:spPr/>
        <p:txBody>
          <a:bodyPr/>
          <a:lstStyle/>
          <a:p>
            <a:r>
              <a:rPr lang="en-GB"/>
              <a:t>ACEs &amp; PACEs</a:t>
            </a:r>
          </a:p>
        </p:txBody>
      </p:sp>
      <p:sp>
        <p:nvSpPr>
          <p:cNvPr id="5" name="Slide Number Placeholder 4"/>
          <p:cNvSpPr>
            <a:spLocks noGrp="1"/>
          </p:cNvSpPr>
          <p:nvPr>
            <p:ph type="sldNum" sz="quarter" idx="5"/>
          </p:nvPr>
        </p:nvSpPr>
        <p:spPr/>
        <p:txBody>
          <a:bodyPr/>
          <a:lstStyle/>
          <a:p>
            <a:fld id="{B3BB9A0F-554F-4734-A88B-730B9DB13EB7}" type="slidenum">
              <a:rPr lang="en-GB" smtClean="0"/>
              <a:t>25</a:t>
            </a:fld>
            <a:endParaRPr lang="en-GB"/>
          </a:p>
        </p:txBody>
      </p:sp>
      <p:sp>
        <p:nvSpPr>
          <p:cNvPr id="6" name="Date Placeholder 5">
            <a:extLst>
              <a:ext uri="{FF2B5EF4-FFF2-40B4-BE49-F238E27FC236}">
                <a16:creationId xmlns:a16="http://schemas.microsoft.com/office/drawing/2014/main" id="{E856ADD6-A311-4E42-B0AA-382A34F4849C}"/>
              </a:ext>
            </a:extLst>
          </p:cNvPr>
          <p:cNvSpPr>
            <a:spLocks noGrp="1"/>
          </p:cNvSpPr>
          <p:nvPr>
            <p:ph type="dt" idx="1"/>
          </p:nvPr>
        </p:nvSpPr>
        <p:spPr/>
        <p:txBody>
          <a:bodyPr/>
          <a:lstStyle/>
          <a:p>
            <a:fld id="{B3ACA073-055D-448F-8363-67F75FE31A44}" type="datetime1">
              <a:rPr lang="en-GB" smtClean="0"/>
              <a:t>31/12/2019</a:t>
            </a:fld>
            <a:endParaRPr lang="en-GB"/>
          </a:p>
        </p:txBody>
      </p:sp>
    </p:spTree>
    <p:extLst>
      <p:ext uri="{BB962C8B-B14F-4D97-AF65-F5344CB8AC3E}">
        <p14:creationId xmlns:p14="http://schemas.microsoft.com/office/powerpoint/2010/main" val="256382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where you choose to end depends on your audience/the time available…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more excellent materials from </a:t>
            </a:r>
            <a:r>
              <a:rPr lang="en-GB" b="1" dirty="0"/>
              <a:t>KCA</a:t>
            </a:r>
            <a:r>
              <a:rPr lang="en-GB" dirty="0"/>
              <a:t> and </a:t>
            </a:r>
            <a:r>
              <a:rPr lang="en-GB" b="1" dirty="0"/>
              <a:t>Beacon House </a:t>
            </a:r>
            <a:r>
              <a:rPr lang="en-GB" dirty="0"/>
              <a:t>to support you with discussion re next steps, etc. but - first n foremost - </a:t>
            </a:r>
            <a:r>
              <a:rPr lang="en-GB" b="1" dirty="0"/>
              <a:t>SLT must be on board</a:t>
            </a:r>
            <a:r>
              <a:rPr lang="en-GB" dirty="0"/>
              <a: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final few slides will hopefully be helpful likewise in terms of whole-school priorities and direction…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either way, I hope at least some of you will take this training back to cascade to colleagues… </a:t>
            </a:r>
            <a:r>
              <a:rPr lang="en-GB" dirty="0">
                <a:sym typeface="Wingdings" panose="05000000000000000000" pitchFamily="2" charset="2"/>
              </a:rPr>
              <a:t> </a:t>
            </a:r>
          </a:p>
          <a:p>
            <a:pPr marL="171450" indent="-171450">
              <a:buFont typeface="Arial" panose="020B0604020202020204" pitchFamily="34" charset="0"/>
              <a:buChar char="•"/>
            </a:pPr>
            <a:endParaRPr lang="en-GB" dirty="0">
              <a:sym typeface="Wingdings" panose="05000000000000000000" pitchFamily="2" charset="2"/>
            </a:endParaRPr>
          </a:p>
          <a:p>
            <a:pPr marL="171450" indent="-171450">
              <a:buFont typeface="Arial" panose="020B0604020202020204" pitchFamily="34" charset="0"/>
              <a:buChar char="•"/>
            </a:pPr>
            <a:r>
              <a:rPr lang="en-GB" dirty="0">
                <a:sym typeface="Wingdings" panose="05000000000000000000" pitchFamily="2" charset="2"/>
              </a:rPr>
              <a:t>and if I (and/or Karen) can, happy to come in and co-deliver with you  </a:t>
            </a:r>
            <a:endParaRPr lang="en-GB" dirty="0"/>
          </a:p>
          <a:p>
            <a:endParaRPr lang="en-GB" dirty="0"/>
          </a:p>
        </p:txBody>
      </p:sp>
      <p:sp>
        <p:nvSpPr>
          <p:cNvPr id="4" name="Slide Number Placeholder 3"/>
          <p:cNvSpPr>
            <a:spLocks noGrp="1"/>
          </p:cNvSpPr>
          <p:nvPr>
            <p:ph type="sldNum" sz="quarter" idx="5"/>
          </p:nvPr>
        </p:nvSpPr>
        <p:spPr/>
        <p:txBody>
          <a:bodyPr/>
          <a:lstStyle/>
          <a:p>
            <a:fld id="{E8B689CE-B8CF-4884-A1C9-665669F7E92F}" type="slidenum">
              <a:rPr lang="en-GB" smtClean="0"/>
              <a:t>26</a:t>
            </a:fld>
            <a:endParaRPr lang="en-GB"/>
          </a:p>
        </p:txBody>
      </p:sp>
      <p:sp>
        <p:nvSpPr>
          <p:cNvPr id="5" name="Header Placeholder 4">
            <a:extLst>
              <a:ext uri="{FF2B5EF4-FFF2-40B4-BE49-F238E27FC236}">
                <a16:creationId xmlns:a16="http://schemas.microsoft.com/office/drawing/2014/main" id="{7779EE09-F3F5-4229-9423-531944E29DAB}"/>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8EEA1B82-5378-43F4-995C-A7CE0E77DF07}"/>
              </a:ext>
            </a:extLst>
          </p:cNvPr>
          <p:cNvSpPr>
            <a:spLocks noGrp="1"/>
          </p:cNvSpPr>
          <p:nvPr>
            <p:ph type="dt" idx="1"/>
          </p:nvPr>
        </p:nvSpPr>
        <p:spPr/>
        <p:txBody>
          <a:bodyPr/>
          <a:lstStyle/>
          <a:p>
            <a:fld id="{FA4A5167-C6C1-4125-86EE-087EE0E0FB9A}" type="datetime1">
              <a:rPr lang="en-GB" smtClean="0"/>
              <a:t>31/12/2019</a:t>
            </a:fld>
            <a:endParaRPr lang="en-GB"/>
          </a:p>
        </p:txBody>
      </p:sp>
    </p:spTree>
    <p:extLst>
      <p:ext uri="{BB962C8B-B14F-4D97-AF65-F5344CB8AC3E}">
        <p14:creationId xmlns:p14="http://schemas.microsoft.com/office/powerpoint/2010/main" val="1054272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364" indent="-165364">
              <a:buFontTx/>
              <a:buChar char="-"/>
            </a:pPr>
            <a:r>
              <a:rPr lang="en-GB" dirty="0"/>
              <a:t>as mentioned, buzz words include </a:t>
            </a:r>
            <a:r>
              <a:rPr lang="en-GB" b="1" dirty="0"/>
              <a:t>TIP</a:t>
            </a:r>
            <a:r>
              <a:rPr lang="en-GB" dirty="0"/>
              <a:t>, </a:t>
            </a:r>
            <a:r>
              <a:rPr lang="en-GB" b="1" dirty="0"/>
              <a:t>MHS</a:t>
            </a:r>
            <a:r>
              <a:rPr lang="en-GB" dirty="0"/>
              <a:t> and </a:t>
            </a:r>
            <a:r>
              <a:rPr lang="en-GB" b="1" dirty="0"/>
              <a:t>compassionate</a:t>
            </a:r>
            <a:r>
              <a:rPr lang="en-GB" dirty="0"/>
              <a:t> schools… </a:t>
            </a:r>
          </a:p>
          <a:p>
            <a:pPr marL="165364" indent="-165364">
              <a:buFontTx/>
              <a:buChar char="-"/>
            </a:pPr>
            <a:r>
              <a:rPr lang="en-GB" dirty="0"/>
              <a:t>not surprisingly, given the original ACEs study was in the US, America is ahead of the game…</a:t>
            </a:r>
          </a:p>
          <a:p>
            <a:pPr marL="0" indent="0">
              <a:buFontTx/>
              <a:buNone/>
            </a:pPr>
            <a:endParaRPr lang="en-GB" dirty="0"/>
          </a:p>
          <a:p>
            <a:pPr marL="165364" indent="-165364">
              <a:buFontTx/>
              <a:buChar char="-"/>
            </a:pPr>
            <a:r>
              <a:rPr lang="en-GB" dirty="0"/>
              <a:t>these 3 quotes are from </a:t>
            </a:r>
            <a:r>
              <a:rPr lang="en-GB" u="sng" dirty="0"/>
              <a:t>https://www.teachertoolkit.co.uk/2017/12/05/trauma-informed/</a:t>
            </a:r>
            <a:endParaRPr lang="en-GB" dirty="0"/>
          </a:p>
          <a:p>
            <a:endParaRPr lang="en-GB" dirty="0"/>
          </a:p>
        </p:txBody>
      </p:sp>
      <p:sp>
        <p:nvSpPr>
          <p:cNvPr id="4" name="Slide Number Placeholder 3"/>
          <p:cNvSpPr>
            <a:spLocks noGrp="1"/>
          </p:cNvSpPr>
          <p:nvPr>
            <p:ph type="sldNum" sz="quarter" idx="5"/>
          </p:nvPr>
        </p:nvSpPr>
        <p:spPr/>
        <p:txBody>
          <a:bodyPr/>
          <a:lstStyle/>
          <a:p>
            <a:fld id="{E8B689CE-B8CF-4884-A1C9-665669F7E92F}" type="slidenum">
              <a:rPr lang="en-GB" smtClean="0"/>
              <a:t>27</a:t>
            </a:fld>
            <a:endParaRPr lang="en-GB"/>
          </a:p>
        </p:txBody>
      </p:sp>
      <p:sp>
        <p:nvSpPr>
          <p:cNvPr id="5" name="Header Placeholder 4">
            <a:extLst>
              <a:ext uri="{FF2B5EF4-FFF2-40B4-BE49-F238E27FC236}">
                <a16:creationId xmlns:a16="http://schemas.microsoft.com/office/drawing/2014/main" id="{82949B78-F129-40AA-937A-0CFCADA572F6}"/>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4E166F4C-76D2-4551-A764-0EF23174D897}"/>
              </a:ext>
            </a:extLst>
          </p:cNvPr>
          <p:cNvSpPr>
            <a:spLocks noGrp="1"/>
          </p:cNvSpPr>
          <p:nvPr>
            <p:ph type="dt" idx="1"/>
          </p:nvPr>
        </p:nvSpPr>
        <p:spPr/>
        <p:txBody>
          <a:bodyPr/>
          <a:lstStyle/>
          <a:p>
            <a:fld id="{6BB62BC9-44AC-4DE0-96EF-BFF7F300ABA8}" type="datetime1">
              <a:rPr lang="en-GB" smtClean="0"/>
              <a:t>31/12/2019</a:t>
            </a:fld>
            <a:endParaRPr lang="en-GB"/>
          </a:p>
        </p:txBody>
      </p:sp>
    </p:spTree>
    <p:extLst>
      <p:ext uri="{BB962C8B-B14F-4D97-AF65-F5344CB8AC3E}">
        <p14:creationId xmlns:p14="http://schemas.microsoft.com/office/powerpoint/2010/main" val="1434912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364" indent="-165364">
              <a:buFontTx/>
              <a:buChar char="-"/>
            </a:pPr>
            <a:r>
              <a:rPr lang="en-GB" dirty="0"/>
              <a:t>as mentioned, buzz words include </a:t>
            </a:r>
            <a:r>
              <a:rPr lang="en-GB" b="1" dirty="0"/>
              <a:t>TIP</a:t>
            </a:r>
            <a:r>
              <a:rPr lang="en-GB" dirty="0"/>
              <a:t>, </a:t>
            </a:r>
            <a:r>
              <a:rPr lang="en-GB" b="1" dirty="0"/>
              <a:t>MHS</a:t>
            </a:r>
            <a:r>
              <a:rPr lang="en-GB" dirty="0"/>
              <a:t> and </a:t>
            </a:r>
            <a:r>
              <a:rPr lang="en-GB" b="1" dirty="0"/>
              <a:t>compassionate</a:t>
            </a:r>
            <a:r>
              <a:rPr lang="en-GB" dirty="0"/>
              <a:t> schools… </a:t>
            </a:r>
          </a:p>
          <a:p>
            <a:pPr marL="165364" indent="-165364">
              <a:buFontTx/>
              <a:buChar char="-"/>
            </a:pPr>
            <a:r>
              <a:rPr lang="en-GB" dirty="0"/>
              <a:t>not surprisingly, given the original ACEs study was in the US, America is ahead of the game…</a:t>
            </a:r>
          </a:p>
          <a:p>
            <a:endParaRPr lang="en-GB" dirty="0"/>
          </a:p>
          <a:p>
            <a:pPr marL="165364" indent="-165364">
              <a:buFontTx/>
              <a:buChar char="-"/>
            </a:pPr>
            <a:r>
              <a:rPr lang="en-GB" dirty="0"/>
              <a:t>but in the UK, </a:t>
            </a:r>
            <a:r>
              <a:rPr lang="en-GB" b="1" dirty="0"/>
              <a:t>Margot Sunderland</a:t>
            </a:r>
            <a:r>
              <a:rPr lang="en-GB" dirty="0"/>
              <a:t> is right in there!  </a:t>
            </a:r>
            <a:r>
              <a:rPr lang="en-GB" b="1" dirty="0"/>
              <a:t>Co-director</a:t>
            </a:r>
            <a:r>
              <a:rPr lang="en-GB" baseline="0" dirty="0"/>
              <a:t> of Trauma Informed Schools UK </a:t>
            </a:r>
            <a:r>
              <a:rPr lang="en-GB" dirty="0">
                <a:sym typeface="Wingdings" panose="05000000000000000000" pitchFamily="2" charset="2"/>
              </a:rPr>
              <a:t> </a:t>
            </a:r>
            <a:r>
              <a:rPr lang="en-GB" u="sng" dirty="0">
                <a:sym typeface="Wingdings" panose="05000000000000000000" pitchFamily="2" charset="2"/>
              </a:rPr>
              <a:t>https://www.traumainformedschools.co.uk/</a:t>
            </a:r>
            <a:r>
              <a:rPr lang="en-GB" u="none" dirty="0">
                <a:sym typeface="Wingdings" panose="05000000000000000000" pitchFamily="2" charset="2"/>
              </a:rPr>
              <a:t>   </a:t>
            </a:r>
            <a:r>
              <a:rPr lang="en-GB" dirty="0"/>
              <a:t>“PASSIONATE ABOUT IMPROVING LEARNING, MENTAL HEALTH AND QUALITY OF LIFE FOR CHILDREN AND YOUNG PEOPLE” </a:t>
            </a:r>
          </a:p>
          <a:p>
            <a:pPr marL="165364" indent="-165364">
              <a:buFontTx/>
              <a:buChar char="-"/>
            </a:pPr>
            <a:endParaRPr lang="en-GB" dirty="0"/>
          </a:p>
          <a:p>
            <a:r>
              <a:rPr lang="en-GB" dirty="0"/>
              <a:t>- This slide pulls out a few of the points from their so-called ‘MISSION STATEMENT’ </a:t>
            </a:r>
            <a:r>
              <a:rPr lang="en-GB" dirty="0">
                <a:sym typeface="Wingdings" panose="05000000000000000000" pitchFamily="2" charset="2"/>
              </a:rPr>
              <a:t> </a:t>
            </a:r>
            <a:r>
              <a:rPr lang="en-GB" b="1" dirty="0">
                <a:sym typeface="Wingdings" panose="05000000000000000000" pitchFamily="2" charset="2"/>
              </a:rPr>
              <a:t>handout</a:t>
            </a:r>
            <a:r>
              <a:rPr lang="en-GB" dirty="0">
                <a:sym typeface="Wingdings" panose="05000000000000000000" pitchFamily="2" charset="2"/>
              </a:rPr>
              <a:t> </a:t>
            </a:r>
            <a:r>
              <a:rPr lang="en-GB">
                <a:sym typeface="Wingdings" panose="05000000000000000000" pitchFamily="2" charset="2"/>
              </a:rPr>
              <a:t>for staff </a:t>
            </a:r>
            <a:r>
              <a:rPr lang="en-GB" dirty="0">
                <a:sym typeface="Wingdings" panose="05000000000000000000" pitchFamily="2" charset="2"/>
              </a:rPr>
              <a:t>to take a look at…</a:t>
            </a:r>
            <a:endParaRPr lang="en-GB" dirty="0"/>
          </a:p>
          <a:p>
            <a:pPr marL="165364" indent="-165364">
              <a:buFontTx/>
              <a:buChar char="-"/>
            </a:pPr>
            <a:endParaRPr lang="en-GB" u="sng" dirty="0">
              <a:sym typeface="Wingdings" panose="05000000000000000000" pitchFamily="2" charset="2"/>
            </a:endParaRPr>
          </a:p>
          <a:p>
            <a:pPr marL="165364" indent="-165364">
              <a:buFontTx/>
              <a:buChar char="-"/>
            </a:pPr>
            <a:r>
              <a:rPr lang="en-GB" b="1" dirty="0">
                <a:solidFill>
                  <a:srgbClr val="0000FF"/>
                </a:solidFill>
                <a:sym typeface="Wingdings" panose="05000000000000000000" pitchFamily="2" charset="2"/>
              </a:rPr>
              <a:t>Thrive</a:t>
            </a:r>
            <a:r>
              <a:rPr lang="en-GB" dirty="0">
                <a:sym typeface="Wingdings" panose="05000000000000000000" pitchFamily="2" charset="2"/>
              </a:rPr>
              <a:t> as a good example of TIP in schools  current deliberate push by Thrive as an </a:t>
            </a:r>
            <a:r>
              <a:rPr lang="en-GB" b="1" dirty="0">
                <a:sym typeface="Wingdings" panose="05000000000000000000" pitchFamily="2" charset="2"/>
              </a:rPr>
              <a:t>APPROACH </a:t>
            </a:r>
            <a:r>
              <a:rPr lang="en-GB" dirty="0">
                <a:sym typeface="Wingdings" panose="05000000000000000000" pitchFamily="2" charset="2"/>
              </a:rPr>
              <a:t>(i.e. whole-school) rather than an </a:t>
            </a:r>
            <a:r>
              <a:rPr lang="en-GB" b="1" dirty="0">
                <a:sym typeface="Wingdings" panose="05000000000000000000" pitchFamily="2" charset="2"/>
              </a:rPr>
              <a:t>intervention</a:t>
            </a:r>
            <a:r>
              <a:rPr lang="en-GB" dirty="0">
                <a:sym typeface="Wingdings" panose="05000000000000000000" pitchFamily="2" charset="2"/>
              </a:rPr>
              <a:t> down-the-corridor </a:t>
            </a:r>
          </a:p>
          <a:p>
            <a:pPr marL="165364" indent="-165364">
              <a:buFontTx/>
              <a:buChar char="-"/>
            </a:pPr>
            <a:endParaRPr lang="en-GB" dirty="0">
              <a:sym typeface="Wingdings" panose="05000000000000000000" pitchFamily="2" charset="2"/>
            </a:endParaRPr>
          </a:p>
          <a:p>
            <a:pPr marL="165364" indent="-165364">
              <a:buFontTx/>
              <a:buChar char="-"/>
            </a:pPr>
            <a:r>
              <a:rPr lang="en-GB" dirty="0">
                <a:sym typeface="Wingdings" panose="05000000000000000000" pitchFamily="2" charset="2"/>
              </a:rPr>
              <a:t>And </a:t>
            </a:r>
            <a:r>
              <a:rPr lang="en-GB" dirty="0" err="1">
                <a:sym typeface="Wingdings" panose="05000000000000000000" pitchFamily="2" charset="2"/>
              </a:rPr>
              <a:t>Mindfullness</a:t>
            </a:r>
            <a:r>
              <a:rPr lang="en-GB" dirty="0">
                <a:sym typeface="Wingdings" panose="05000000000000000000" pitchFamily="2" charset="2"/>
              </a:rPr>
              <a:t> effective – </a:t>
            </a:r>
            <a:r>
              <a:rPr lang="en-GB" b="1" dirty="0">
                <a:solidFill>
                  <a:srgbClr val="0000FF"/>
                </a:solidFill>
                <a:sym typeface="Wingdings" panose="05000000000000000000" pitchFamily="2" charset="2"/>
              </a:rPr>
              <a:t>Mindfulness-Based Stress Reduction </a:t>
            </a:r>
            <a:r>
              <a:rPr lang="en-GB" dirty="0">
                <a:solidFill>
                  <a:srgbClr val="0000FF"/>
                </a:solidFill>
                <a:sym typeface="Wingdings" panose="05000000000000000000" pitchFamily="2" charset="2"/>
              </a:rPr>
              <a:t>(</a:t>
            </a:r>
            <a:r>
              <a:rPr lang="en-GB" b="1" dirty="0">
                <a:solidFill>
                  <a:srgbClr val="0000FF"/>
                </a:solidFill>
                <a:sym typeface="Wingdings" panose="05000000000000000000" pitchFamily="2" charset="2"/>
              </a:rPr>
              <a:t>MSBR</a:t>
            </a:r>
            <a:r>
              <a:rPr lang="en-GB" dirty="0">
                <a:solidFill>
                  <a:srgbClr val="0000FF"/>
                </a:solidFill>
                <a:sym typeface="Wingdings" panose="05000000000000000000" pitchFamily="2" charset="2"/>
              </a:rPr>
              <a:t>) </a:t>
            </a:r>
            <a:r>
              <a:rPr lang="en-GB" dirty="0">
                <a:sym typeface="Wingdings" panose="05000000000000000000" pitchFamily="2" charset="2"/>
              </a:rPr>
              <a:t>– recent studies show how the brain changes in both </a:t>
            </a:r>
            <a:r>
              <a:rPr lang="en-GB" b="1" dirty="0">
                <a:sym typeface="Wingdings" panose="05000000000000000000" pitchFamily="2" charset="2"/>
              </a:rPr>
              <a:t>structure</a:t>
            </a:r>
            <a:r>
              <a:rPr lang="en-GB" dirty="0">
                <a:sym typeface="Wingdings" panose="05000000000000000000" pitchFamily="2" charset="2"/>
              </a:rPr>
              <a:t> </a:t>
            </a:r>
            <a:r>
              <a:rPr lang="en-GB" b="1" dirty="0">
                <a:sym typeface="Wingdings" panose="05000000000000000000" pitchFamily="2" charset="2"/>
              </a:rPr>
              <a:t>and</a:t>
            </a:r>
            <a:r>
              <a:rPr lang="en-GB" dirty="0">
                <a:sym typeface="Wingdings" panose="05000000000000000000" pitchFamily="2" charset="2"/>
              </a:rPr>
              <a:t> </a:t>
            </a:r>
            <a:r>
              <a:rPr lang="en-GB" b="1" dirty="0">
                <a:sym typeface="Wingdings" panose="05000000000000000000" pitchFamily="2" charset="2"/>
              </a:rPr>
              <a:t>function</a:t>
            </a:r>
            <a:r>
              <a:rPr lang="en-GB" dirty="0">
                <a:sym typeface="Wingdings" panose="05000000000000000000" pitchFamily="2" charset="2"/>
              </a:rPr>
              <a:t> to allow increases in (1) </a:t>
            </a:r>
            <a:r>
              <a:rPr lang="en-GB" b="1" dirty="0">
                <a:sym typeface="Wingdings" panose="05000000000000000000" pitchFamily="2" charset="2"/>
              </a:rPr>
              <a:t>impulse control </a:t>
            </a:r>
            <a:r>
              <a:rPr lang="en-GB" dirty="0">
                <a:sym typeface="Wingdings" panose="05000000000000000000" pitchFamily="2" charset="2"/>
              </a:rPr>
              <a:t>(2) </a:t>
            </a:r>
            <a:r>
              <a:rPr lang="en-GB" b="1" dirty="0">
                <a:sym typeface="Wingdings" panose="05000000000000000000" pitchFamily="2" charset="2"/>
              </a:rPr>
              <a:t>self-compassion</a:t>
            </a:r>
            <a:r>
              <a:rPr lang="en-GB" dirty="0">
                <a:sym typeface="Wingdings" panose="05000000000000000000" pitchFamily="2" charset="2"/>
              </a:rPr>
              <a:t> and (3) </a:t>
            </a:r>
            <a:r>
              <a:rPr lang="en-GB" b="1" dirty="0">
                <a:sym typeface="Wingdings" panose="05000000000000000000" pitchFamily="2" charset="2"/>
              </a:rPr>
              <a:t>sensory awareness</a:t>
            </a:r>
            <a:r>
              <a:rPr lang="en-GB" dirty="0">
                <a:sym typeface="Wingdings" panose="05000000000000000000" pitchFamily="2" charset="2"/>
              </a:rPr>
              <a:t>.  ( KCA handout ‘ACEs and </a:t>
            </a:r>
            <a:r>
              <a:rPr lang="en-GB" dirty="0" err="1">
                <a:sym typeface="Wingdings" panose="05000000000000000000" pitchFamily="2" charset="2"/>
              </a:rPr>
              <a:t>PACEs’</a:t>
            </a:r>
            <a:r>
              <a:rPr lang="en-GB" dirty="0">
                <a:sym typeface="Wingdings" panose="05000000000000000000" pitchFamily="2" charset="2"/>
              </a:rPr>
              <a:t>)</a:t>
            </a:r>
            <a:endParaRPr lang="en-GB" u="none" dirty="0">
              <a:sym typeface="Wingdings" panose="05000000000000000000" pitchFamily="2" charset="2"/>
            </a:endParaRPr>
          </a:p>
          <a:p>
            <a:pPr marL="165364" indent="-165364">
              <a:buFontTx/>
              <a:buChar char="-"/>
            </a:pP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8B689CE-B8CF-4884-A1C9-665669F7E92F}" type="slidenum">
              <a:rPr lang="en-GB" smtClean="0"/>
              <a:t>28</a:t>
            </a:fld>
            <a:endParaRPr lang="en-GB"/>
          </a:p>
        </p:txBody>
      </p:sp>
      <p:sp>
        <p:nvSpPr>
          <p:cNvPr id="5" name="Header Placeholder 4">
            <a:extLst>
              <a:ext uri="{FF2B5EF4-FFF2-40B4-BE49-F238E27FC236}">
                <a16:creationId xmlns:a16="http://schemas.microsoft.com/office/drawing/2014/main" id="{4691D824-A956-41A8-8E96-8BA964AA05FB}"/>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EAF6ED9C-B850-40BC-B25D-78322B499CC6}"/>
              </a:ext>
            </a:extLst>
          </p:cNvPr>
          <p:cNvSpPr>
            <a:spLocks noGrp="1"/>
          </p:cNvSpPr>
          <p:nvPr>
            <p:ph type="dt" idx="1"/>
          </p:nvPr>
        </p:nvSpPr>
        <p:spPr/>
        <p:txBody>
          <a:bodyPr/>
          <a:lstStyle/>
          <a:p>
            <a:fld id="{F144AF01-D84B-48E3-A50C-CA39814275EA}" type="datetime1">
              <a:rPr lang="en-GB" smtClean="0"/>
              <a:t>31/12/2019</a:t>
            </a:fld>
            <a:endParaRPr lang="en-GB"/>
          </a:p>
        </p:txBody>
      </p:sp>
    </p:spTree>
    <p:extLst>
      <p:ext uri="{BB962C8B-B14F-4D97-AF65-F5344CB8AC3E}">
        <p14:creationId xmlns:p14="http://schemas.microsoft.com/office/powerpoint/2010/main" val="847869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a:t>
            </a:r>
            <a:r>
              <a:rPr lang="en-GB" b="1" dirty="0"/>
              <a:t>excellent, thought-provoking resource </a:t>
            </a:r>
            <a:r>
              <a:rPr lang="en-GB" dirty="0"/>
              <a:t>from KCA</a:t>
            </a:r>
          </a:p>
          <a:p>
            <a:endParaRPr lang="en-GB" dirty="0"/>
          </a:p>
          <a:p>
            <a:r>
              <a:rPr lang="en-GB" dirty="0"/>
              <a:t>for now, have a </a:t>
            </a:r>
            <a:r>
              <a:rPr lang="en-GB" b="1" dirty="0"/>
              <a:t>look</a:t>
            </a:r>
            <a:r>
              <a:rPr lang="en-GB" dirty="0"/>
              <a:t> and a </a:t>
            </a:r>
            <a:r>
              <a:rPr lang="en-GB" b="1" dirty="0"/>
              <a:t>think</a:t>
            </a:r>
            <a:r>
              <a:rPr lang="en-GB" dirty="0"/>
              <a:t> + </a:t>
            </a:r>
            <a:r>
              <a:rPr lang="en-GB" b="1" dirty="0"/>
              <a:t>discuss</a:t>
            </a:r>
            <a:r>
              <a:rPr lang="en-GB" dirty="0"/>
              <a:t> on your tables…</a:t>
            </a:r>
          </a:p>
          <a:p>
            <a:endParaRPr lang="en-GB" dirty="0"/>
          </a:p>
          <a:p>
            <a:r>
              <a:rPr lang="en-GB" dirty="0"/>
              <a:t>“Do they (the adults) self-regulate their own secondary stress arousal and respond appropriately?” </a:t>
            </a:r>
            <a:r>
              <a:rPr lang="en-GB" dirty="0">
                <a:sym typeface="Wingdings" panose="05000000000000000000" pitchFamily="2" charset="2"/>
              </a:rPr>
              <a:t> self-regulation before co-regulation </a:t>
            </a:r>
            <a:endParaRPr lang="en-GB" dirty="0"/>
          </a:p>
          <a:p>
            <a:endParaRPr lang="en-GB" dirty="0"/>
          </a:p>
          <a:p>
            <a:r>
              <a:rPr lang="en-GB" dirty="0">
                <a:sym typeface="Wingdings" panose="05000000000000000000" pitchFamily="2" charset="2"/>
              </a:rPr>
              <a:t> “The child</a:t>
            </a:r>
            <a:r>
              <a:rPr lang="en-GB" baseline="0" dirty="0">
                <a:sym typeface="Wingdings" panose="05000000000000000000" pitchFamily="2" charset="2"/>
              </a:rPr>
              <a:t> may be </a:t>
            </a:r>
            <a:r>
              <a:rPr lang="en-GB" b="1" baseline="0" dirty="0">
                <a:sym typeface="Wingdings" panose="05000000000000000000" pitchFamily="2" charset="2"/>
              </a:rPr>
              <a:t>perceived as disordered</a:t>
            </a:r>
            <a:r>
              <a:rPr lang="en-GB" baseline="0" dirty="0">
                <a:sym typeface="Wingdings" panose="05000000000000000000" pitchFamily="2" charset="2"/>
              </a:rPr>
              <a:t>” – i.e. danger of </a:t>
            </a:r>
            <a:r>
              <a:rPr lang="en-GB" b="1" baseline="0" dirty="0">
                <a:sym typeface="Wingdings" panose="05000000000000000000" pitchFamily="2" charset="2"/>
              </a:rPr>
              <a:t>MISDIAGNOSIS  Margot Sunderland </a:t>
            </a:r>
            <a:r>
              <a:rPr lang="en-GB" b="0" baseline="0" dirty="0">
                <a:sym typeface="Wingdings" panose="05000000000000000000" pitchFamily="2" charset="2"/>
              </a:rPr>
              <a:t>article (next slide)</a:t>
            </a:r>
            <a:r>
              <a:rPr lang="en-GB" baseline="0" dirty="0">
                <a:sym typeface="Wingdings" panose="05000000000000000000" pitchFamily="2" charset="2"/>
              </a:rPr>
              <a:t> </a:t>
            </a:r>
            <a:endParaRPr lang="en-GB" dirty="0"/>
          </a:p>
          <a:p>
            <a:endParaRPr lang="en-GB" dirty="0"/>
          </a:p>
        </p:txBody>
      </p:sp>
      <p:sp>
        <p:nvSpPr>
          <p:cNvPr id="4" name="Header Placeholder 3"/>
          <p:cNvSpPr>
            <a:spLocks noGrp="1"/>
          </p:cNvSpPr>
          <p:nvPr>
            <p:ph type="hdr" sz="quarter"/>
          </p:nvPr>
        </p:nvSpPr>
        <p:spPr/>
        <p:txBody>
          <a:bodyPr/>
          <a:lstStyle/>
          <a:p>
            <a:r>
              <a:rPr lang="en-GB"/>
              <a:t>ACEs &amp; PACEs</a:t>
            </a:r>
          </a:p>
        </p:txBody>
      </p:sp>
      <p:sp>
        <p:nvSpPr>
          <p:cNvPr id="5" name="Slide Number Placeholder 4"/>
          <p:cNvSpPr>
            <a:spLocks noGrp="1"/>
          </p:cNvSpPr>
          <p:nvPr>
            <p:ph type="sldNum" sz="quarter" idx="5"/>
          </p:nvPr>
        </p:nvSpPr>
        <p:spPr/>
        <p:txBody>
          <a:bodyPr/>
          <a:lstStyle/>
          <a:p>
            <a:fld id="{B3BB9A0F-554F-4734-A88B-730B9DB13EB7}" type="slidenum">
              <a:rPr lang="en-GB" smtClean="0"/>
              <a:t>29</a:t>
            </a:fld>
            <a:endParaRPr lang="en-GB"/>
          </a:p>
        </p:txBody>
      </p:sp>
      <p:sp>
        <p:nvSpPr>
          <p:cNvPr id="6" name="Date Placeholder 5">
            <a:extLst>
              <a:ext uri="{FF2B5EF4-FFF2-40B4-BE49-F238E27FC236}">
                <a16:creationId xmlns:a16="http://schemas.microsoft.com/office/drawing/2014/main" id="{3E821A91-166F-4D14-A807-58F7AA828141}"/>
              </a:ext>
            </a:extLst>
          </p:cNvPr>
          <p:cNvSpPr>
            <a:spLocks noGrp="1"/>
          </p:cNvSpPr>
          <p:nvPr>
            <p:ph type="dt" idx="1"/>
          </p:nvPr>
        </p:nvSpPr>
        <p:spPr/>
        <p:txBody>
          <a:bodyPr/>
          <a:lstStyle/>
          <a:p>
            <a:fld id="{29D6322A-B84B-4B89-AEB7-A269AD31CCF8}" type="datetime1">
              <a:rPr lang="en-GB" smtClean="0"/>
              <a:t>31/12/2019</a:t>
            </a:fld>
            <a:endParaRPr lang="en-GB"/>
          </a:p>
        </p:txBody>
      </p:sp>
    </p:spTree>
    <p:extLst>
      <p:ext uri="{BB962C8B-B14F-4D97-AF65-F5344CB8AC3E}">
        <p14:creationId xmlns:p14="http://schemas.microsoft.com/office/powerpoint/2010/main" val="2994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aim of this activity is to get people engaged and in the zone </a:t>
            </a:r>
            <a:r>
              <a:rPr lang="en-GB" dirty="0">
                <a:sym typeface="Wingdings" panose="05000000000000000000" pitchFamily="2" charset="2"/>
              </a:rPr>
              <a:t></a:t>
            </a:r>
            <a:r>
              <a:rPr lang="en-GB" dirty="0"/>
              <a:t> simply gather feedback, accept all ideas and respond encouragingly </a:t>
            </a:r>
            <a:r>
              <a:rPr lang="en-GB" dirty="0">
                <a:sym typeface="Wingdings" panose="05000000000000000000" pitchFamily="2" charset="2"/>
              </a:rPr>
              <a:t> t</a:t>
            </a:r>
            <a:r>
              <a:rPr lang="en-GB" dirty="0"/>
              <a:t>he key point to be made is that stress involves real physical changes in the body including the release of stress hormones, in particular </a:t>
            </a:r>
            <a:r>
              <a:rPr lang="en-GB" b="1" dirty="0"/>
              <a:t>cortisol</a:t>
            </a:r>
            <a:r>
              <a:rPr lang="en-GB" dirty="0"/>
              <a:t> (</a:t>
            </a:r>
            <a:r>
              <a:rPr lang="en-GB" dirty="0">
                <a:sym typeface="Wingdings" panose="05000000000000000000" pitchFamily="2" charset="2"/>
              </a:rPr>
              <a:t> see next slide)</a:t>
            </a:r>
          </a:p>
          <a:p>
            <a:endParaRPr lang="en-GB" dirty="0">
              <a:sym typeface="Wingdings" panose="05000000000000000000" pitchFamily="2" charset="2"/>
            </a:endParaRPr>
          </a:p>
          <a:p>
            <a:r>
              <a:rPr lang="en-GB" b="1" dirty="0">
                <a:sym typeface="Wingdings" panose="05000000000000000000" pitchFamily="2" charset="2"/>
              </a:rPr>
              <a:t>N.B</a:t>
            </a:r>
            <a:r>
              <a:rPr lang="en-GB" dirty="0">
                <a:sym typeface="Wingdings" panose="05000000000000000000" pitchFamily="2" charset="2"/>
              </a:rPr>
              <a:t>. The physiological response is very complex and it is unhelpful to get bogged down in excessive science.  However, the following maybe useful for presenters:</a:t>
            </a:r>
          </a:p>
          <a:p>
            <a:endParaRPr lang="en-GB" dirty="0">
              <a:sym typeface="Wingdings" panose="05000000000000000000" pitchFamily="2" charset="2"/>
            </a:endParaRPr>
          </a:p>
          <a:p>
            <a:r>
              <a:rPr lang="en-GB" dirty="0">
                <a:sym typeface="Wingdings" panose="05000000000000000000" pitchFamily="2" charset="2"/>
              </a:rPr>
              <a:t>“At the most basic level, stress ins our body’s response to pressures for a situation or life event…” </a:t>
            </a:r>
            <a:r>
              <a:rPr lang="en-GB" dirty="0">
                <a:hlinkClick r:id="rId3"/>
              </a:rPr>
              <a:t>https://www.mentalhealth.org.uk/a-to-z/s/stress</a:t>
            </a:r>
            <a:endParaRPr lang="en-GB" dirty="0"/>
          </a:p>
          <a:p>
            <a:endParaRPr lang="en-GB" dirty="0">
              <a:sym typeface="Wingdings" panose="05000000000000000000" pitchFamily="2" charset="2"/>
            </a:endParaRPr>
          </a:p>
          <a:p>
            <a:r>
              <a:rPr lang="en-GB" dirty="0">
                <a:sym typeface="Wingdings" panose="05000000000000000000" pitchFamily="2" charset="2"/>
              </a:rPr>
              <a:t>“When a stressor is perceived and interpreted, the stress response system starts up a cascade of biological events.  As a result, we release the stress hormones adrenaline and cortisol…” </a:t>
            </a:r>
            <a:r>
              <a:rPr lang="en-GB" dirty="0">
                <a:hlinkClick r:id="rId4"/>
              </a:rPr>
              <a:t>https://humanstress.ca/stress/what-is-stress/biology-of-stress/</a:t>
            </a:r>
            <a:r>
              <a:rPr lang="en-GB" dirty="0"/>
              <a:t> </a:t>
            </a:r>
          </a:p>
          <a:p>
            <a:endParaRPr lang="en-GB" dirty="0">
              <a:sym typeface="Wingdings" panose="05000000000000000000" pitchFamily="2" charset="2"/>
            </a:endParaRPr>
          </a:p>
          <a:p>
            <a:r>
              <a:rPr lang="en-GB" dirty="0">
                <a:sym typeface="Wingdings" panose="05000000000000000000" pitchFamily="2" charset="2"/>
              </a:rPr>
              <a:t>“The “fight-or-flight” response is responsible for the outward physical reactions most people associate with stress including increased heart rate, heightened senses, a deeper intake of oxygen and the rush of adrenaline. Finally, a hormone called cortisol is released, which helps to restore the energy lost in the response…  Stress takes a variety of forms. Some stress happens as the result of a single, short-term event — having an argument with a loved one, for example. Other stress happens due to recurring conditions, such as managing a long-term illness or a demanding job. When recurring conditions cause stress that is both intense and sustained over a long period of time, it can be referred to as “chronic” or “toxic” stress. While all stress triggers physiological reactions, chronic stress is specifically problematic because of the significant harm it can do to the functioning of the body and the brain.”  </a:t>
            </a:r>
            <a:r>
              <a:rPr lang="en-GB" dirty="0">
                <a:hlinkClick r:id="rId5"/>
              </a:rPr>
              <a:t>https://www.tuw.edu/health/how-stress-affects-the-brain/</a:t>
            </a:r>
            <a:endParaRPr lang="en-GB" dirty="0">
              <a:solidFill>
                <a:srgbClr val="FF0000"/>
              </a:solidFill>
              <a:sym typeface="Wingdings" panose="05000000000000000000" pitchFamily="2" charset="2"/>
            </a:endParaRPr>
          </a:p>
          <a:p>
            <a:endParaRPr lang="en-GB" dirty="0">
              <a:sym typeface="Wingdings" panose="05000000000000000000" pitchFamily="2" charset="2"/>
            </a:endParaRPr>
          </a:p>
          <a:p>
            <a:r>
              <a:rPr lang="en-GB"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B689CE-B8CF-4884-A1C9-665669F7E92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EB68CC60-4183-4729-A408-1D478FEA9B2A}"/>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78D5A7F3-CBFC-471D-B989-9A394A48103C}"/>
              </a:ext>
            </a:extLst>
          </p:cNvPr>
          <p:cNvSpPr>
            <a:spLocks noGrp="1"/>
          </p:cNvSpPr>
          <p:nvPr>
            <p:ph type="dt" idx="1"/>
          </p:nvPr>
        </p:nvSpPr>
        <p:spPr/>
        <p:txBody>
          <a:bodyPr/>
          <a:lstStyle/>
          <a:p>
            <a:fld id="{6A20F363-BCDF-4B66-93BE-8EAE208EF068}" type="datetime1">
              <a:rPr lang="en-GB" smtClean="0"/>
              <a:t>31/12/2019</a:t>
            </a:fld>
            <a:endParaRPr lang="en-GB"/>
          </a:p>
        </p:txBody>
      </p:sp>
    </p:spTree>
    <p:extLst>
      <p:ext uri="{BB962C8B-B14F-4D97-AF65-F5344CB8AC3E}">
        <p14:creationId xmlns:p14="http://schemas.microsoft.com/office/powerpoint/2010/main" val="2956653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Margot Sunderland article (6/3/19) - http://www.sec-ed.co.uk/best-practice/trauma-informed-practice-in-schools/</a:t>
            </a:r>
          </a:p>
          <a:p>
            <a:endParaRPr lang="en-GB" dirty="0"/>
          </a:p>
          <a:p>
            <a:r>
              <a:rPr lang="en-GB" dirty="0"/>
              <a:t>- </a:t>
            </a:r>
            <a:r>
              <a:rPr lang="en-GB" baseline="0" dirty="0"/>
              <a:t>follows on perfectly from the KCA ‘Responses and Outcomes’ resource…</a:t>
            </a:r>
          </a:p>
          <a:p>
            <a:endParaRPr lang="en-GB" baseline="0" dirty="0"/>
          </a:p>
          <a:p>
            <a:r>
              <a:rPr lang="en-GB" baseline="0" dirty="0"/>
              <a:t>A good note to end on – simply give Champions a hardcopy to take away… </a:t>
            </a:r>
            <a:endParaRPr lang="en-GB" dirty="0"/>
          </a:p>
          <a:p>
            <a:endParaRPr lang="en-GB" dirty="0"/>
          </a:p>
        </p:txBody>
      </p:sp>
      <p:sp>
        <p:nvSpPr>
          <p:cNvPr id="4" name="Slide Number Placeholder 3"/>
          <p:cNvSpPr>
            <a:spLocks noGrp="1"/>
          </p:cNvSpPr>
          <p:nvPr>
            <p:ph type="sldNum" sz="quarter" idx="5"/>
          </p:nvPr>
        </p:nvSpPr>
        <p:spPr/>
        <p:txBody>
          <a:bodyPr/>
          <a:lstStyle/>
          <a:p>
            <a:fld id="{E8B689CE-B8CF-4884-A1C9-665669F7E92F}" type="slidenum">
              <a:rPr lang="en-GB" smtClean="0"/>
              <a:t>30</a:t>
            </a:fld>
            <a:endParaRPr lang="en-GB"/>
          </a:p>
        </p:txBody>
      </p:sp>
      <p:sp>
        <p:nvSpPr>
          <p:cNvPr id="5" name="Header Placeholder 4">
            <a:extLst>
              <a:ext uri="{FF2B5EF4-FFF2-40B4-BE49-F238E27FC236}">
                <a16:creationId xmlns:a16="http://schemas.microsoft.com/office/drawing/2014/main" id="{08C8A860-70A3-4A00-9F34-1F0907DF15A0}"/>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15751102-29D7-4152-B5CB-8FAD2BB62B86}"/>
              </a:ext>
            </a:extLst>
          </p:cNvPr>
          <p:cNvSpPr>
            <a:spLocks noGrp="1"/>
          </p:cNvSpPr>
          <p:nvPr>
            <p:ph type="dt" idx="1"/>
          </p:nvPr>
        </p:nvSpPr>
        <p:spPr/>
        <p:txBody>
          <a:bodyPr/>
          <a:lstStyle/>
          <a:p>
            <a:fld id="{CA96507F-FBFB-4CB5-9160-523805D45050}" type="datetime1">
              <a:rPr lang="en-GB" smtClean="0"/>
              <a:t>31/12/2019</a:t>
            </a:fld>
            <a:endParaRPr lang="en-GB"/>
          </a:p>
        </p:txBody>
      </p:sp>
    </p:spTree>
    <p:extLst>
      <p:ext uri="{BB962C8B-B14F-4D97-AF65-F5344CB8AC3E}">
        <p14:creationId xmlns:p14="http://schemas.microsoft.com/office/powerpoint/2010/main" val="2892509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Highly recommended!!</a:t>
            </a:r>
          </a:p>
          <a:p>
            <a:endParaRPr lang="en-GB" dirty="0"/>
          </a:p>
          <a:p>
            <a:r>
              <a:rPr lang="en-GB" dirty="0"/>
              <a:t>Mark Bellis 	https://www.youtube.com/watch?v=7xuWzPRf0ro</a:t>
            </a:r>
          </a:p>
          <a:p>
            <a:endParaRPr lang="en-GB" dirty="0"/>
          </a:p>
          <a:p>
            <a:r>
              <a:rPr lang="en-GB" dirty="0"/>
              <a:t>Nadine BH	https://www.youtube.com/watch?v=95ovIJ3dsNk </a:t>
            </a:r>
          </a:p>
        </p:txBody>
      </p:sp>
      <p:sp>
        <p:nvSpPr>
          <p:cNvPr id="4" name="Slide Number Placeholder 3"/>
          <p:cNvSpPr>
            <a:spLocks noGrp="1"/>
          </p:cNvSpPr>
          <p:nvPr>
            <p:ph type="sldNum" sz="quarter" idx="5"/>
          </p:nvPr>
        </p:nvSpPr>
        <p:spPr/>
        <p:txBody>
          <a:bodyPr/>
          <a:lstStyle/>
          <a:p>
            <a:fld id="{E8B689CE-B8CF-4884-A1C9-665669F7E92F}" type="slidenum">
              <a:rPr lang="en-GB" smtClean="0"/>
              <a:t>31</a:t>
            </a:fld>
            <a:endParaRPr lang="en-GB"/>
          </a:p>
        </p:txBody>
      </p:sp>
      <p:sp>
        <p:nvSpPr>
          <p:cNvPr id="5" name="Header Placeholder 4">
            <a:extLst>
              <a:ext uri="{FF2B5EF4-FFF2-40B4-BE49-F238E27FC236}">
                <a16:creationId xmlns:a16="http://schemas.microsoft.com/office/drawing/2014/main" id="{3A3E4188-8730-458A-AB87-535ED7681751}"/>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435E1947-F004-4F3A-8A84-D6254FC49C0A}"/>
              </a:ext>
            </a:extLst>
          </p:cNvPr>
          <p:cNvSpPr>
            <a:spLocks noGrp="1"/>
          </p:cNvSpPr>
          <p:nvPr>
            <p:ph type="dt" idx="1"/>
          </p:nvPr>
        </p:nvSpPr>
        <p:spPr/>
        <p:txBody>
          <a:bodyPr/>
          <a:lstStyle/>
          <a:p>
            <a:fld id="{0449F27B-0DAA-4352-9DDA-336BBC026EF3}" type="datetime1">
              <a:rPr lang="en-GB" smtClean="0"/>
              <a:t>31/12/2019</a:t>
            </a:fld>
            <a:endParaRPr lang="en-GB"/>
          </a:p>
        </p:txBody>
      </p:sp>
    </p:spTree>
    <p:extLst>
      <p:ext uri="{BB962C8B-B14F-4D97-AF65-F5344CB8AC3E}">
        <p14:creationId xmlns:p14="http://schemas.microsoft.com/office/powerpoint/2010/main" val="3059522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B689CE-B8CF-4884-A1C9-665669F7E92F}" type="slidenum">
              <a:rPr lang="en-GB" smtClean="0"/>
              <a:t>32</a:t>
            </a:fld>
            <a:endParaRPr lang="en-GB"/>
          </a:p>
        </p:txBody>
      </p:sp>
      <p:sp>
        <p:nvSpPr>
          <p:cNvPr id="5" name="Header Placeholder 4">
            <a:extLst>
              <a:ext uri="{FF2B5EF4-FFF2-40B4-BE49-F238E27FC236}">
                <a16:creationId xmlns:a16="http://schemas.microsoft.com/office/drawing/2014/main" id="{D2BB2245-E29F-4E47-8F78-A7C521449081}"/>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9BC7D2F3-0794-4971-91D9-1342664D7FFA}"/>
              </a:ext>
            </a:extLst>
          </p:cNvPr>
          <p:cNvSpPr>
            <a:spLocks noGrp="1"/>
          </p:cNvSpPr>
          <p:nvPr>
            <p:ph type="dt" idx="1"/>
          </p:nvPr>
        </p:nvSpPr>
        <p:spPr/>
        <p:txBody>
          <a:bodyPr/>
          <a:lstStyle/>
          <a:p>
            <a:fld id="{DF4EB3A9-7A73-41E8-BD88-8DC417D567AC}" type="datetime1">
              <a:rPr lang="en-GB" smtClean="0"/>
              <a:t>31/12/2019</a:t>
            </a:fld>
            <a:endParaRPr lang="en-GB"/>
          </a:p>
        </p:txBody>
      </p:sp>
    </p:spTree>
    <p:extLst>
      <p:ext uri="{BB962C8B-B14F-4D97-AF65-F5344CB8AC3E}">
        <p14:creationId xmlns:p14="http://schemas.microsoft.com/office/powerpoint/2010/main" val="3612162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Confirm that stress is a natural physiological/chemical reaction in our bodies </a:t>
            </a:r>
            <a:r>
              <a:rPr lang="en-GB" dirty="0">
                <a:sym typeface="Wingdings" panose="05000000000000000000" pitchFamily="2" charset="2"/>
              </a:rPr>
              <a:t> talk through the 3 levels ideally with some relevant/personal examples…</a:t>
            </a:r>
          </a:p>
          <a:p>
            <a:endParaRPr lang="en-GB" dirty="0">
              <a:sym typeface="Wingdings" panose="05000000000000000000" pitchFamily="2" charset="2"/>
            </a:endParaRPr>
          </a:p>
          <a:p>
            <a:pPr marL="220485" indent="-220485">
              <a:buAutoNum type="arabicParenR"/>
            </a:pPr>
            <a:r>
              <a:rPr lang="en-GB" dirty="0"/>
              <a:t>e.g. about to deliver training and laptop isn’t showing on the big screen! </a:t>
            </a:r>
            <a:r>
              <a:rPr lang="en-GB" dirty="0">
                <a:sym typeface="Wingdings" panose="05000000000000000000" pitchFamily="2" charset="2"/>
              </a:rPr>
              <a:t> rationally calm self down and trouble shoot</a:t>
            </a:r>
          </a:p>
          <a:p>
            <a:pPr marL="220485" indent="-220485">
              <a:buAutoNum type="arabicParenR"/>
            </a:pPr>
            <a:endParaRPr lang="en-GB" dirty="0">
              <a:sym typeface="Wingdings" panose="05000000000000000000" pitchFamily="2" charset="2"/>
            </a:endParaRPr>
          </a:p>
          <a:p>
            <a:pPr marL="220485" indent="-220485">
              <a:buAutoNum type="arabicParenR"/>
            </a:pPr>
            <a:r>
              <a:rPr lang="en-GB" dirty="0">
                <a:sym typeface="Wingdings" panose="05000000000000000000" pitchFamily="2" charset="2"/>
              </a:rPr>
              <a:t>e.g. a 2-day Ofsted inspection or revising for finals at university - tolerable, yes, but exhausting!  </a:t>
            </a:r>
            <a:r>
              <a:rPr lang="en-GB" b="1" dirty="0">
                <a:sym typeface="Wingdings" panose="05000000000000000000" pitchFamily="2" charset="2"/>
              </a:rPr>
              <a:t>Q:</a:t>
            </a:r>
            <a:r>
              <a:rPr lang="en-GB" dirty="0">
                <a:sym typeface="Wingdings" panose="05000000000000000000" pitchFamily="2" charset="2"/>
              </a:rPr>
              <a:t> ask the audience what they do to ‘buffer’ their stress? </a:t>
            </a:r>
          </a:p>
          <a:p>
            <a:pPr marL="220485" indent="-220485">
              <a:buAutoNum type="arabicParenR"/>
            </a:pPr>
            <a:endParaRPr lang="en-GB" dirty="0">
              <a:sym typeface="Wingdings" panose="05000000000000000000" pitchFamily="2" charset="2"/>
            </a:endParaRPr>
          </a:p>
          <a:p>
            <a:pPr marL="220485" indent="-220485">
              <a:buAutoNum type="arabicParenR"/>
            </a:pPr>
            <a:r>
              <a:rPr lang="en-GB" dirty="0">
                <a:sym typeface="Wingdings" panose="05000000000000000000" pitchFamily="2" charset="2"/>
              </a:rPr>
              <a:t>in effect, an ‘overdose’ situation – we survive but at a cost, a measurable </a:t>
            </a:r>
            <a:r>
              <a:rPr lang="en-GB" u="sng" dirty="0">
                <a:sym typeface="Wingdings" panose="05000000000000000000" pitchFamily="2" charset="2"/>
              </a:rPr>
              <a:t>impact on our brains</a:t>
            </a:r>
            <a:r>
              <a:rPr lang="en-GB" u="none" dirty="0">
                <a:sym typeface="Wingdings" panose="05000000000000000000" pitchFamily="2" charset="2"/>
              </a:rPr>
              <a:t> </a:t>
            </a:r>
            <a:r>
              <a:rPr lang="en-GB" dirty="0">
                <a:sym typeface="Wingdings" panose="05000000000000000000" pitchFamily="2" charset="2"/>
              </a:rPr>
              <a:t> q.v. an acquired brain injury (see </a:t>
            </a:r>
            <a:r>
              <a:rPr lang="en-GB" i="1" dirty="0">
                <a:sym typeface="Wingdings" panose="05000000000000000000" pitchFamily="2" charset="2"/>
              </a:rPr>
              <a:t>What is trauma? </a:t>
            </a:r>
            <a:r>
              <a:rPr lang="en-GB" dirty="0">
                <a:sym typeface="Wingdings" panose="05000000000000000000" pitchFamily="2" charset="2"/>
              </a:rPr>
              <a:t>slide)</a:t>
            </a:r>
          </a:p>
          <a:p>
            <a:pPr marL="220485" indent="-220485">
              <a:buAutoNum type="arabicParenR"/>
            </a:pPr>
            <a:endParaRPr lang="en-GB" dirty="0">
              <a:sym typeface="Wingdings" panose="05000000000000000000" pitchFamily="2" charset="2"/>
            </a:endParaRPr>
          </a:p>
          <a:p>
            <a:r>
              <a:rPr lang="en-GB" dirty="0">
                <a:hlinkClick r:id="rId3"/>
              </a:rPr>
              <a:t>https://www.tuw.edu/health/how-stress-affects-the-brain/</a:t>
            </a:r>
            <a:endParaRPr lang="en-GB" dirty="0"/>
          </a:p>
          <a:p>
            <a:endParaRPr lang="en-GB" dirty="0"/>
          </a:p>
        </p:txBody>
      </p:sp>
      <p:sp>
        <p:nvSpPr>
          <p:cNvPr id="4" name="Header Placeholder 3"/>
          <p:cNvSpPr>
            <a:spLocks noGrp="1"/>
          </p:cNvSpPr>
          <p:nvPr>
            <p:ph type="hdr" sz="quarter"/>
          </p:nvPr>
        </p:nvSpPr>
        <p:spPr/>
        <p:txBody>
          <a:bodyPr/>
          <a:lstStyle/>
          <a:p>
            <a:r>
              <a:rPr lang="en-GB"/>
              <a:t>ACEs &amp; PACEs</a:t>
            </a:r>
          </a:p>
        </p:txBody>
      </p:sp>
      <p:sp>
        <p:nvSpPr>
          <p:cNvPr id="5" name="Slide Number Placeholder 4"/>
          <p:cNvSpPr>
            <a:spLocks noGrp="1"/>
          </p:cNvSpPr>
          <p:nvPr>
            <p:ph type="sldNum" sz="quarter" idx="5"/>
          </p:nvPr>
        </p:nvSpPr>
        <p:spPr/>
        <p:txBody>
          <a:bodyPr/>
          <a:lstStyle/>
          <a:p>
            <a:fld id="{B3BB9A0F-554F-4734-A88B-730B9DB13EB7}" type="slidenum">
              <a:rPr lang="en-GB" smtClean="0"/>
              <a:t>4</a:t>
            </a:fld>
            <a:endParaRPr lang="en-GB"/>
          </a:p>
        </p:txBody>
      </p:sp>
      <p:sp>
        <p:nvSpPr>
          <p:cNvPr id="6" name="Date Placeholder 5">
            <a:extLst>
              <a:ext uri="{FF2B5EF4-FFF2-40B4-BE49-F238E27FC236}">
                <a16:creationId xmlns:a16="http://schemas.microsoft.com/office/drawing/2014/main" id="{933F6AD1-0061-45EF-BAE0-0B9974A4BEB6}"/>
              </a:ext>
            </a:extLst>
          </p:cNvPr>
          <p:cNvSpPr>
            <a:spLocks noGrp="1"/>
          </p:cNvSpPr>
          <p:nvPr>
            <p:ph type="dt" idx="1"/>
          </p:nvPr>
        </p:nvSpPr>
        <p:spPr/>
        <p:txBody>
          <a:bodyPr/>
          <a:lstStyle/>
          <a:p>
            <a:fld id="{B781561F-743E-4EC0-A679-8CDE9D24518B}" type="datetime1">
              <a:rPr lang="en-GB" smtClean="0"/>
              <a:t>31/12/2019</a:t>
            </a:fld>
            <a:endParaRPr lang="en-GB"/>
          </a:p>
        </p:txBody>
      </p:sp>
    </p:spTree>
    <p:extLst>
      <p:ext uri="{BB962C8B-B14F-4D97-AF65-F5344CB8AC3E}">
        <p14:creationId xmlns:p14="http://schemas.microsoft.com/office/powerpoint/2010/main" val="3727177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we develop the ability to regulate stress </a:t>
            </a:r>
            <a:r>
              <a:rPr lang="en-GB" dirty="0">
                <a:sym typeface="Wingdings" panose="05000000000000000000" pitchFamily="2" charset="2"/>
              </a:rPr>
              <a:t> a primary function of parents is to help their child to learn to manage their arousal… </a:t>
            </a:r>
          </a:p>
          <a:p>
            <a:pPr marL="165364" indent="-165364">
              <a:buFontTx/>
              <a:buChar char="-"/>
            </a:pPr>
            <a:endParaRPr lang="en-GB" dirty="0">
              <a:sym typeface="Wingdings" panose="05000000000000000000" pitchFamily="2" charset="2"/>
            </a:endParaRPr>
          </a:p>
          <a:p>
            <a:r>
              <a:rPr lang="en-GB" b="1" dirty="0">
                <a:sym typeface="Wingdings" panose="05000000000000000000" pitchFamily="2" charset="2"/>
              </a:rPr>
              <a:t>Q</a:t>
            </a:r>
            <a:r>
              <a:rPr lang="en-GB" dirty="0">
                <a:sym typeface="Wingdings" panose="05000000000000000000" pitchFamily="2" charset="2"/>
              </a:rPr>
              <a:t>: how do we feel when a baby cries?  Yes, stressed!  we are designed to connect, mirror</a:t>
            </a:r>
            <a:r>
              <a:rPr lang="en-GB" b="1" dirty="0">
                <a:sym typeface="Wingdings" panose="05000000000000000000" pitchFamily="2" charset="2"/>
              </a:rPr>
              <a:t>*</a:t>
            </a:r>
            <a:r>
              <a:rPr lang="en-GB" dirty="0">
                <a:sym typeface="Wingdings" panose="05000000000000000000" pitchFamily="2" charset="2"/>
              </a:rPr>
              <a:t> and match with others…</a:t>
            </a:r>
          </a:p>
          <a:p>
            <a:endParaRPr lang="en-GB" dirty="0">
              <a:solidFill>
                <a:srgbClr val="FF0000"/>
              </a:solidFill>
            </a:endParaRPr>
          </a:p>
          <a:p>
            <a:r>
              <a:rPr lang="en-GB" b="1" dirty="0"/>
              <a:t>- key point to make </a:t>
            </a:r>
            <a:r>
              <a:rPr lang="en-GB" dirty="0"/>
              <a:t>= we have to regulate ourselves first before we can then co-regulate the infant/child</a:t>
            </a:r>
          </a:p>
          <a:p>
            <a:endParaRPr lang="en-GB" dirty="0"/>
          </a:p>
          <a:p>
            <a:r>
              <a:rPr lang="en-GB" dirty="0"/>
              <a:t>------------------------------------------------------------</a:t>
            </a:r>
          </a:p>
          <a:p>
            <a:endParaRPr lang="en-GB"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ym typeface="Wingdings" panose="05000000000000000000" pitchFamily="2" charset="2"/>
              </a:rPr>
              <a:t>*</a:t>
            </a:r>
            <a:r>
              <a:rPr lang="en-GB" b="1" dirty="0">
                <a:sym typeface="Wingdings" panose="05000000000000000000" pitchFamily="2" charset="2"/>
              </a:rPr>
              <a:t>mirror neurons </a:t>
            </a:r>
            <a:r>
              <a:rPr lang="en-GB" b="0" dirty="0">
                <a:sym typeface="Wingdings" panose="05000000000000000000" pitchFamily="2" charset="2"/>
              </a:rPr>
              <a:t>-</a:t>
            </a:r>
            <a:r>
              <a:rPr lang="en-GB" b="1" dirty="0">
                <a:sym typeface="Wingdings" panose="05000000000000000000" pitchFamily="2" charset="2"/>
              </a:rPr>
              <a:t> </a:t>
            </a:r>
            <a:r>
              <a:rPr lang="en-GB" dirty="0">
                <a:sym typeface="Wingdings" panose="05000000000000000000" pitchFamily="2" charset="2"/>
              </a:rPr>
              <a:t>“</a:t>
            </a:r>
            <a:r>
              <a:rPr lang="en-GB" dirty="0"/>
              <a:t>A </a:t>
            </a:r>
            <a:r>
              <a:rPr lang="en-GB" b="0" dirty="0"/>
              <a:t>mirror</a:t>
            </a:r>
            <a:r>
              <a:rPr lang="en-GB" dirty="0"/>
              <a:t> neuron is a neuron that fires both when an animal acts </a:t>
            </a:r>
            <a:r>
              <a:rPr lang="en-GB" u="sng" dirty="0"/>
              <a:t>and when the animal observes the same action performed by another</a:t>
            </a:r>
            <a:r>
              <a:rPr lang="en-GB" dirty="0"/>
              <a:t>. Thus, the neuron "</a:t>
            </a:r>
            <a:r>
              <a:rPr lang="en-GB" b="0" dirty="0"/>
              <a:t>mirrors</a:t>
            </a:r>
            <a:r>
              <a:rPr lang="en-GB" dirty="0"/>
              <a:t>" the behaviour of the other, as though the observer were itself acting.” (Wikipedia)…  </a:t>
            </a:r>
            <a:r>
              <a:rPr lang="en-GB" b="1" dirty="0">
                <a:solidFill>
                  <a:srgbClr val="FF0000"/>
                </a:solidFill>
              </a:rPr>
              <a:t>N.B.</a:t>
            </a:r>
            <a:r>
              <a:rPr lang="en-GB" dirty="0">
                <a:solidFill>
                  <a:srgbClr val="FF0000"/>
                </a:solidFill>
              </a:rPr>
              <a:t> again, you can choose how much ‘science’ you choose to throw in</a:t>
            </a:r>
          </a:p>
          <a:p>
            <a:endParaRPr lang="en-GB" dirty="0"/>
          </a:p>
          <a:p>
            <a:endParaRPr lang="en-GB" dirty="0"/>
          </a:p>
        </p:txBody>
      </p:sp>
      <p:sp>
        <p:nvSpPr>
          <p:cNvPr id="4" name="Header Placeholder 3"/>
          <p:cNvSpPr>
            <a:spLocks noGrp="1"/>
          </p:cNvSpPr>
          <p:nvPr>
            <p:ph type="hdr" sz="quarter"/>
          </p:nvPr>
        </p:nvSpPr>
        <p:spPr/>
        <p:txBody>
          <a:bodyPr/>
          <a:lstStyle/>
          <a:p>
            <a:r>
              <a:rPr lang="en-GB"/>
              <a:t>ACEs &amp; PACEs</a:t>
            </a:r>
          </a:p>
        </p:txBody>
      </p:sp>
      <p:sp>
        <p:nvSpPr>
          <p:cNvPr id="5" name="Slide Number Placeholder 4"/>
          <p:cNvSpPr>
            <a:spLocks noGrp="1"/>
          </p:cNvSpPr>
          <p:nvPr>
            <p:ph type="sldNum" sz="quarter" idx="5"/>
          </p:nvPr>
        </p:nvSpPr>
        <p:spPr/>
        <p:txBody>
          <a:bodyPr/>
          <a:lstStyle/>
          <a:p>
            <a:fld id="{B3BB9A0F-554F-4734-A88B-730B9DB13EB7}" type="slidenum">
              <a:rPr lang="en-GB" smtClean="0"/>
              <a:t>5</a:t>
            </a:fld>
            <a:endParaRPr lang="en-GB"/>
          </a:p>
        </p:txBody>
      </p:sp>
      <p:sp>
        <p:nvSpPr>
          <p:cNvPr id="6" name="Date Placeholder 5">
            <a:extLst>
              <a:ext uri="{FF2B5EF4-FFF2-40B4-BE49-F238E27FC236}">
                <a16:creationId xmlns:a16="http://schemas.microsoft.com/office/drawing/2014/main" id="{D6EDC0B8-3C04-4466-992B-D6A76E79FC34}"/>
              </a:ext>
            </a:extLst>
          </p:cNvPr>
          <p:cNvSpPr>
            <a:spLocks noGrp="1"/>
          </p:cNvSpPr>
          <p:nvPr>
            <p:ph type="dt" idx="1"/>
          </p:nvPr>
        </p:nvSpPr>
        <p:spPr/>
        <p:txBody>
          <a:bodyPr/>
          <a:lstStyle/>
          <a:p>
            <a:fld id="{ABBD57A4-5020-4C73-B684-6F76054C966F}" type="datetime1">
              <a:rPr lang="en-GB" smtClean="0"/>
              <a:t>31/12/2019</a:t>
            </a:fld>
            <a:endParaRPr lang="en-GB"/>
          </a:p>
        </p:txBody>
      </p:sp>
    </p:spTree>
    <p:extLst>
      <p:ext uri="{BB962C8B-B14F-4D97-AF65-F5344CB8AC3E}">
        <p14:creationId xmlns:p14="http://schemas.microsoft.com/office/powerpoint/2010/main" val="178009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chronically high </a:t>
            </a:r>
            <a:r>
              <a:rPr lang="en-GB" b="1" dirty="0"/>
              <a:t>cortisol</a:t>
            </a:r>
            <a:r>
              <a:rPr lang="en-GB" dirty="0"/>
              <a:t> levels can cause damage and cell death in the brain and can even reduce the size of the brain</a:t>
            </a:r>
          </a:p>
          <a:p>
            <a:pPr marL="171450" indent="-171450">
              <a:buFontTx/>
              <a:buChar char="-"/>
            </a:pPr>
            <a:endParaRPr lang="en-GB" dirty="0"/>
          </a:p>
          <a:p>
            <a:pPr marL="171450" indent="-171450">
              <a:buFontTx/>
              <a:buChar char="-"/>
            </a:pPr>
            <a:r>
              <a:rPr lang="en-GB" b="1" dirty="0"/>
              <a:t>acquired brain injury </a:t>
            </a:r>
            <a:r>
              <a:rPr lang="en-GB" dirty="0"/>
              <a:t>– we clearly wouldn’t blame a child who suffered a brain injury as a passenger in a traffic accident and which resulted in either intellectual and/or behavioural difficulties, etc. </a:t>
            </a:r>
            <a:r>
              <a:rPr lang="en-GB" dirty="0">
                <a:sym typeface="Wingdings" panose="05000000000000000000" pitchFamily="2" charset="2"/>
              </a:rPr>
              <a:t> vital that we, as staff working in schools, do not </a:t>
            </a:r>
            <a:r>
              <a:rPr lang="en-GB" dirty="0" err="1">
                <a:sym typeface="Wingdings" panose="05000000000000000000" pitchFamily="2" charset="2"/>
              </a:rPr>
              <a:t>revictimise</a:t>
            </a:r>
            <a:r>
              <a:rPr lang="en-GB" dirty="0">
                <a:sym typeface="Wingdings" panose="05000000000000000000" pitchFamily="2" charset="2"/>
              </a:rPr>
              <a:t> children who have been exposed to toxic stress through no fault of their own</a:t>
            </a:r>
            <a:endParaRPr lang="en-GB" dirty="0"/>
          </a:p>
          <a:p>
            <a:pPr marL="171450" indent="-171450">
              <a:buFontTx/>
              <a:buChar char="-"/>
            </a:pPr>
            <a:endParaRPr lang="en-GB" dirty="0"/>
          </a:p>
          <a:p>
            <a:pPr marL="171450" indent="-171450">
              <a:buFontTx/>
              <a:buChar char="-"/>
            </a:pPr>
            <a:endParaRPr lang="en-GB" dirty="0"/>
          </a:p>
        </p:txBody>
      </p:sp>
      <p:sp>
        <p:nvSpPr>
          <p:cNvPr id="4" name="Header Placeholder 3"/>
          <p:cNvSpPr>
            <a:spLocks noGrp="1"/>
          </p:cNvSpPr>
          <p:nvPr>
            <p:ph type="hdr" sz="quarter"/>
          </p:nvPr>
        </p:nvSpPr>
        <p:spPr/>
        <p:txBody>
          <a:bodyPr/>
          <a:lstStyle/>
          <a:p>
            <a:r>
              <a:rPr lang="en-GB"/>
              <a:t>ACEs &amp; PACEs</a:t>
            </a:r>
          </a:p>
        </p:txBody>
      </p:sp>
      <p:sp>
        <p:nvSpPr>
          <p:cNvPr id="5" name="Slide Number Placeholder 4"/>
          <p:cNvSpPr>
            <a:spLocks noGrp="1"/>
          </p:cNvSpPr>
          <p:nvPr>
            <p:ph type="sldNum" sz="quarter" idx="5"/>
          </p:nvPr>
        </p:nvSpPr>
        <p:spPr/>
        <p:txBody>
          <a:bodyPr/>
          <a:lstStyle/>
          <a:p>
            <a:fld id="{B3BB9A0F-554F-4734-A88B-730B9DB13EB7}" type="slidenum">
              <a:rPr lang="en-GB" smtClean="0"/>
              <a:t>6</a:t>
            </a:fld>
            <a:endParaRPr lang="en-GB"/>
          </a:p>
        </p:txBody>
      </p:sp>
      <p:sp>
        <p:nvSpPr>
          <p:cNvPr id="6" name="Date Placeholder 5">
            <a:extLst>
              <a:ext uri="{FF2B5EF4-FFF2-40B4-BE49-F238E27FC236}">
                <a16:creationId xmlns:a16="http://schemas.microsoft.com/office/drawing/2014/main" id="{AB95FE8C-8761-45AC-AA98-697959221AC7}"/>
              </a:ext>
            </a:extLst>
          </p:cNvPr>
          <p:cNvSpPr>
            <a:spLocks noGrp="1"/>
          </p:cNvSpPr>
          <p:nvPr>
            <p:ph type="dt" idx="1"/>
          </p:nvPr>
        </p:nvSpPr>
        <p:spPr/>
        <p:txBody>
          <a:bodyPr/>
          <a:lstStyle/>
          <a:p>
            <a:fld id="{F928ABBF-7668-49CA-91D9-F5253E89F73D}" type="datetime1">
              <a:rPr lang="en-GB" smtClean="0"/>
              <a:t>31/12/2019</a:t>
            </a:fld>
            <a:endParaRPr lang="en-GB"/>
          </a:p>
        </p:txBody>
      </p:sp>
    </p:spTree>
    <p:extLst>
      <p:ext uri="{BB962C8B-B14F-4D97-AF65-F5344CB8AC3E}">
        <p14:creationId xmlns:p14="http://schemas.microsoft.com/office/powerpoint/2010/main" val="34806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can be dealt with quickly (or even skipped?)…</a:t>
            </a:r>
          </a:p>
          <a:p>
            <a:endParaRPr lang="en-GB" dirty="0"/>
          </a:p>
          <a:p>
            <a:r>
              <a:rPr lang="en-GB" dirty="0"/>
              <a:t>- if using, then you could feed in examples and/or invite the audience to feed in (e.g. being chased by a lion vs. being yapped at by a small dog) </a:t>
            </a:r>
          </a:p>
          <a:p>
            <a:endParaRPr lang="en-GB" dirty="0"/>
          </a:p>
          <a:p>
            <a:r>
              <a:rPr lang="en-GB" dirty="0"/>
              <a:t>- in short, everyone is different and, metaphorically speaking, “</a:t>
            </a:r>
            <a:r>
              <a:rPr lang="en-GB" b="1" dirty="0"/>
              <a:t>one person’s meat, is another person’s poison</a:t>
            </a:r>
            <a:r>
              <a:rPr lang="en-GB" dirty="0"/>
              <a:t>” </a:t>
            </a:r>
            <a:r>
              <a:rPr lang="en-GB" dirty="0">
                <a:sym typeface="Wingdings" panose="05000000000000000000" pitchFamily="2" charset="2"/>
              </a:rPr>
              <a:t> we need to be tolerant, understanding and ‘curious’ </a:t>
            </a:r>
            <a:endParaRPr lang="en-GB" dirty="0"/>
          </a:p>
        </p:txBody>
      </p:sp>
      <p:sp>
        <p:nvSpPr>
          <p:cNvPr id="4" name="Header Placeholder 3"/>
          <p:cNvSpPr>
            <a:spLocks noGrp="1"/>
          </p:cNvSpPr>
          <p:nvPr>
            <p:ph type="hdr" sz="quarter"/>
          </p:nvPr>
        </p:nvSpPr>
        <p:spPr/>
        <p:txBody>
          <a:bodyPr/>
          <a:lstStyle/>
          <a:p>
            <a:r>
              <a:rPr lang="en-GB"/>
              <a:t>ACEs &amp; PACEs</a:t>
            </a:r>
          </a:p>
        </p:txBody>
      </p:sp>
      <p:sp>
        <p:nvSpPr>
          <p:cNvPr id="5" name="Slide Number Placeholder 4"/>
          <p:cNvSpPr>
            <a:spLocks noGrp="1"/>
          </p:cNvSpPr>
          <p:nvPr>
            <p:ph type="sldNum" sz="quarter" idx="5"/>
          </p:nvPr>
        </p:nvSpPr>
        <p:spPr/>
        <p:txBody>
          <a:bodyPr/>
          <a:lstStyle/>
          <a:p>
            <a:fld id="{B3BB9A0F-554F-4734-A88B-730B9DB13EB7}" type="slidenum">
              <a:rPr lang="en-GB" smtClean="0"/>
              <a:t>7</a:t>
            </a:fld>
            <a:endParaRPr lang="en-GB"/>
          </a:p>
        </p:txBody>
      </p:sp>
      <p:sp>
        <p:nvSpPr>
          <p:cNvPr id="6" name="Date Placeholder 5">
            <a:extLst>
              <a:ext uri="{FF2B5EF4-FFF2-40B4-BE49-F238E27FC236}">
                <a16:creationId xmlns:a16="http://schemas.microsoft.com/office/drawing/2014/main" id="{E559F548-9ABC-4426-ADA8-79DC0992C8D4}"/>
              </a:ext>
            </a:extLst>
          </p:cNvPr>
          <p:cNvSpPr>
            <a:spLocks noGrp="1"/>
          </p:cNvSpPr>
          <p:nvPr>
            <p:ph type="dt" idx="1"/>
          </p:nvPr>
        </p:nvSpPr>
        <p:spPr/>
        <p:txBody>
          <a:bodyPr/>
          <a:lstStyle/>
          <a:p>
            <a:fld id="{6653D720-1457-4D58-AE38-8BD8DBED9F2F}" type="datetime1">
              <a:rPr lang="en-GB" smtClean="0"/>
              <a:t>31/12/2019</a:t>
            </a:fld>
            <a:endParaRPr lang="en-GB"/>
          </a:p>
        </p:txBody>
      </p:sp>
    </p:spTree>
    <p:extLst>
      <p:ext uri="{BB962C8B-B14F-4D97-AF65-F5344CB8AC3E}">
        <p14:creationId xmlns:p14="http://schemas.microsoft.com/office/powerpoint/2010/main" val="1203182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traumatised people are drawn to other traumatised people </a:t>
            </a:r>
            <a:r>
              <a:rPr lang="en-GB" dirty="0">
                <a:sym typeface="Wingdings" panose="05000000000000000000" pitchFamily="2" charset="2"/>
              </a:rPr>
              <a:t> again, this idea of ‘</a:t>
            </a:r>
            <a:r>
              <a:rPr lang="en-GB" b="1" dirty="0">
                <a:sym typeface="Wingdings" panose="05000000000000000000" pitchFamily="2" charset="2"/>
              </a:rPr>
              <a:t>mirroring</a:t>
            </a:r>
            <a:r>
              <a:rPr lang="en-GB" dirty="0">
                <a:sym typeface="Wingdings" panose="05000000000000000000" pitchFamily="2" charset="2"/>
              </a:rPr>
              <a:t>’ – i.e. a neurobiological explanation for what we’ve always known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sym typeface="Wingdings" panose="05000000000000000000" pitchFamily="2" charset="2"/>
              </a:rPr>
              <a:t>this slide could go in a number of directions and is clearly more relevant in a sense to secondary colleagues…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sym typeface="Wingdings" panose="05000000000000000000" pitchFamily="2" charset="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sym typeface="Wingdings" panose="05000000000000000000" pitchFamily="2" charset="2"/>
              </a:rPr>
              <a:t>one point that can be made is that while we may not condone the antisocial behaviour, we do need to try to understand and support the child with - to use another current buzzword – </a:t>
            </a:r>
            <a:r>
              <a:rPr lang="en-GB" b="1" dirty="0">
                <a:sym typeface="Wingdings" panose="05000000000000000000" pitchFamily="2" charset="2"/>
              </a:rPr>
              <a:t>compassion</a:t>
            </a:r>
            <a:r>
              <a:rPr lang="en-GB" dirty="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Header Placeholder 3"/>
          <p:cNvSpPr>
            <a:spLocks noGrp="1"/>
          </p:cNvSpPr>
          <p:nvPr>
            <p:ph type="hdr" sz="quarter"/>
          </p:nvPr>
        </p:nvSpPr>
        <p:spPr/>
        <p:txBody>
          <a:bodyPr/>
          <a:lstStyle/>
          <a:p>
            <a:r>
              <a:rPr lang="en-GB"/>
              <a:t>ACEs &amp; PACEs</a:t>
            </a:r>
          </a:p>
        </p:txBody>
      </p:sp>
      <p:sp>
        <p:nvSpPr>
          <p:cNvPr id="5" name="Slide Number Placeholder 4"/>
          <p:cNvSpPr>
            <a:spLocks noGrp="1"/>
          </p:cNvSpPr>
          <p:nvPr>
            <p:ph type="sldNum" sz="quarter" idx="5"/>
          </p:nvPr>
        </p:nvSpPr>
        <p:spPr/>
        <p:txBody>
          <a:bodyPr/>
          <a:lstStyle/>
          <a:p>
            <a:fld id="{B3BB9A0F-554F-4734-A88B-730B9DB13EB7}" type="slidenum">
              <a:rPr lang="en-GB" smtClean="0"/>
              <a:t>8</a:t>
            </a:fld>
            <a:endParaRPr lang="en-GB"/>
          </a:p>
        </p:txBody>
      </p:sp>
      <p:sp>
        <p:nvSpPr>
          <p:cNvPr id="6" name="Date Placeholder 5">
            <a:extLst>
              <a:ext uri="{FF2B5EF4-FFF2-40B4-BE49-F238E27FC236}">
                <a16:creationId xmlns:a16="http://schemas.microsoft.com/office/drawing/2014/main" id="{7A77DBC9-7AC4-4141-BFCD-43F5C15D5F35}"/>
              </a:ext>
            </a:extLst>
          </p:cNvPr>
          <p:cNvSpPr>
            <a:spLocks noGrp="1"/>
          </p:cNvSpPr>
          <p:nvPr>
            <p:ph type="dt" idx="1"/>
          </p:nvPr>
        </p:nvSpPr>
        <p:spPr/>
        <p:txBody>
          <a:bodyPr/>
          <a:lstStyle/>
          <a:p>
            <a:fld id="{7883EE1F-AA10-45A4-929A-9D44AA0A7E31}" type="datetime1">
              <a:rPr lang="en-GB" smtClean="0"/>
              <a:t>31/12/2019</a:t>
            </a:fld>
            <a:endParaRPr lang="en-GB"/>
          </a:p>
        </p:txBody>
      </p:sp>
    </p:spTree>
    <p:extLst>
      <p:ext uri="{BB962C8B-B14F-4D97-AF65-F5344CB8AC3E}">
        <p14:creationId xmlns:p14="http://schemas.microsoft.com/office/powerpoint/2010/main" val="402888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GB" dirty="0"/>
              <a:t>Felitti and Anda (1997) from the </a:t>
            </a:r>
            <a:r>
              <a:rPr lang="en-GB" dirty="0">
                <a:hlinkClick r:id="rId3" tooltip="Centers for Disease Control and Prevention"/>
              </a:rPr>
              <a:t>Centre for Disease Control and Prevention</a:t>
            </a:r>
            <a:r>
              <a:rPr lang="en-GB" dirty="0"/>
              <a:t> (CDC) surveyed 17,000 American adults</a:t>
            </a:r>
          </a:p>
          <a:p>
            <a:pPr marL="171432" indent="-171432">
              <a:buFont typeface="Arial" panose="020B0604020202020204" pitchFamily="34" charset="0"/>
              <a:buChar char="•"/>
            </a:pPr>
            <a:r>
              <a:rPr lang="en-GB" dirty="0"/>
              <a:t>Similar large scale UK studies (e.g. in </a:t>
            </a:r>
            <a:r>
              <a:rPr lang="en-GB" b="1" dirty="0"/>
              <a:t>Wales in 2015</a:t>
            </a:r>
            <a:r>
              <a:rPr lang="en-GB" dirty="0"/>
              <a:t>) but also Canada, China, Romania, Norway, etc. </a:t>
            </a:r>
          </a:p>
          <a:p>
            <a:pPr marL="171432" indent="-171432">
              <a:buFont typeface="Arial" panose="020B0604020202020204" pitchFamily="34" charset="0"/>
              <a:buChar char="•"/>
            </a:pPr>
            <a:r>
              <a:rPr lang="en-GB" dirty="0"/>
              <a:t>8 ACEs initially identified, later studies added more ACEs</a:t>
            </a:r>
          </a:p>
          <a:p>
            <a:pPr marL="171432" indent="-171432">
              <a:buFont typeface="Arial" panose="020B0604020202020204" pitchFamily="34" charset="0"/>
              <a:buChar char="•"/>
            </a:pPr>
            <a:endParaRPr lang="en-GB" dirty="0"/>
          </a:p>
          <a:p>
            <a:r>
              <a:rPr lang="en-GB" dirty="0"/>
              <a:t>The original ACE Study was conducted at Kaiser Permanente from </a:t>
            </a:r>
            <a:r>
              <a:rPr lang="en-GB" b="1" dirty="0"/>
              <a:t>1995 to 1997 </a:t>
            </a:r>
            <a:r>
              <a:rPr lang="en-GB" dirty="0"/>
              <a:t>with two waves of data collection. Over 17,000 participants from Southern California receiving physical exams completed </a:t>
            </a:r>
            <a:r>
              <a:rPr lang="en-GB" b="1" dirty="0"/>
              <a:t>confidential surveys </a:t>
            </a:r>
            <a:r>
              <a:rPr lang="en-GB" dirty="0"/>
              <a:t>regarding their </a:t>
            </a:r>
            <a:r>
              <a:rPr lang="en-GB" b="1" dirty="0"/>
              <a:t>childhood experiences</a:t>
            </a:r>
            <a:r>
              <a:rPr lang="en-GB" dirty="0"/>
              <a:t> and </a:t>
            </a:r>
            <a:r>
              <a:rPr lang="en-GB" b="1" dirty="0"/>
              <a:t>current health status &amp; behaviours</a:t>
            </a:r>
            <a:r>
              <a:rPr lang="en-GB" dirty="0"/>
              <a:t>.</a:t>
            </a:r>
          </a:p>
          <a:p>
            <a:endParaRPr lang="en-GB" dirty="0"/>
          </a:p>
          <a:p>
            <a:r>
              <a:rPr lang="en-GB" dirty="0"/>
              <a:t>The original study questions have been used to develop a </a:t>
            </a:r>
            <a:r>
              <a:rPr lang="en-GB" b="1" dirty="0"/>
              <a:t>10-item</a:t>
            </a:r>
            <a:r>
              <a:rPr lang="en-GB" dirty="0"/>
              <a:t> </a:t>
            </a:r>
            <a:r>
              <a:rPr lang="en-GB" u="sng" dirty="0"/>
              <a:t>screening</a:t>
            </a:r>
            <a:r>
              <a:rPr lang="en-GB" dirty="0"/>
              <a:t> questionnaire.</a:t>
            </a:r>
          </a:p>
          <a:p>
            <a:endParaRPr lang="en-GB" dirty="0"/>
          </a:p>
          <a:p>
            <a:pPr defTabSz="881939">
              <a:defRPr/>
            </a:pPr>
            <a:r>
              <a:rPr lang="en-GB" dirty="0">
                <a:solidFill>
                  <a:prstClr val="black"/>
                </a:solidFill>
              </a:rPr>
              <a:t>CYP who experience stressful and poor quality childhoods are more likely to develop health-harming and anti-social behaviours, perform poorly in school, be involved with crime and ultimately are less likely to be productive members of society. </a:t>
            </a:r>
          </a:p>
          <a:p>
            <a:endParaRPr lang="en-GB" dirty="0"/>
          </a:p>
          <a:p>
            <a:r>
              <a:rPr lang="en-GB" b="1" dirty="0"/>
              <a:t>Nadine Burke Harris </a:t>
            </a:r>
            <a:r>
              <a:rPr lang="en-GB" dirty="0"/>
              <a:t>– negative experiences that are “so severe or pervasive that they literally get under our skin and change our physiology” – TED Talk </a:t>
            </a:r>
            <a:r>
              <a:rPr lang="en-GB" b="1" dirty="0"/>
              <a:t>How childhood trauma affects health across a lifetime </a:t>
            </a:r>
            <a:r>
              <a:rPr lang="en-GB" b="0" dirty="0"/>
              <a:t>(https://www.youtube.com/watch?v=95ovIJ3dsNk)</a:t>
            </a:r>
          </a:p>
          <a:p>
            <a:endParaRPr lang="en-GB" dirty="0"/>
          </a:p>
          <a:p>
            <a:endParaRPr lang="en-GB" dirty="0"/>
          </a:p>
        </p:txBody>
      </p:sp>
      <p:sp>
        <p:nvSpPr>
          <p:cNvPr id="4" name="Slide Number Placeholder 3"/>
          <p:cNvSpPr>
            <a:spLocks noGrp="1"/>
          </p:cNvSpPr>
          <p:nvPr>
            <p:ph type="sldNum" sz="quarter" idx="5"/>
          </p:nvPr>
        </p:nvSpPr>
        <p:spPr/>
        <p:txBody>
          <a:bodyPr/>
          <a:lstStyle/>
          <a:p>
            <a:fld id="{E8B689CE-B8CF-4884-A1C9-665669F7E92F}" type="slidenum">
              <a:rPr lang="en-GB" smtClean="0"/>
              <a:t>9</a:t>
            </a:fld>
            <a:endParaRPr lang="en-GB"/>
          </a:p>
        </p:txBody>
      </p:sp>
      <p:sp>
        <p:nvSpPr>
          <p:cNvPr id="5" name="Header Placeholder 4">
            <a:extLst>
              <a:ext uri="{FF2B5EF4-FFF2-40B4-BE49-F238E27FC236}">
                <a16:creationId xmlns:a16="http://schemas.microsoft.com/office/drawing/2014/main" id="{74BDF942-6958-4C29-A6F3-B8A232EDCE02}"/>
              </a:ext>
            </a:extLst>
          </p:cNvPr>
          <p:cNvSpPr>
            <a:spLocks noGrp="1"/>
          </p:cNvSpPr>
          <p:nvPr>
            <p:ph type="hdr" sz="quarter"/>
          </p:nvPr>
        </p:nvSpPr>
        <p:spPr/>
        <p:txBody>
          <a:bodyPr/>
          <a:lstStyle/>
          <a:p>
            <a:r>
              <a:rPr lang="en-GB"/>
              <a:t>ACEs &amp; PACEs</a:t>
            </a:r>
          </a:p>
        </p:txBody>
      </p:sp>
      <p:sp>
        <p:nvSpPr>
          <p:cNvPr id="6" name="Date Placeholder 5">
            <a:extLst>
              <a:ext uri="{FF2B5EF4-FFF2-40B4-BE49-F238E27FC236}">
                <a16:creationId xmlns:a16="http://schemas.microsoft.com/office/drawing/2014/main" id="{6A0C3A4E-F374-42F3-B4C9-A3E3A12F55CA}"/>
              </a:ext>
            </a:extLst>
          </p:cNvPr>
          <p:cNvSpPr>
            <a:spLocks noGrp="1"/>
          </p:cNvSpPr>
          <p:nvPr>
            <p:ph type="dt" idx="1"/>
          </p:nvPr>
        </p:nvSpPr>
        <p:spPr/>
        <p:txBody>
          <a:bodyPr/>
          <a:lstStyle/>
          <a:p>
            <a:fld id="{E450D5C6-EEDC-43C8-AE82-D86703FED5CA}" type="datetime1">
              <a:rPr lang="en-GB" smtClean="0"/>
              <a:t>31/12/2019</a:t>
            </a:fld>
            <a:endParaRPr lang="en-GB"/>
          </a:p>
        </p:txBody>
      </p:sp>
    </p:spTree>
    <p:extLst>
      <p:ext uri="{BB962C8B-B14F-4D97-AF65-F5344CB8AC3E}">
        <p14:creationId xmlns:p14="http://schemas.microsoft.com/office/powerpoint/2010/main" val="3818053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10B36AC-8B87-4852-BFFD-DA89ABE3B69D}" type="datetime1">
              <a:rPr lang="en-GB"/>
              <a:pPr>
                <a:defRPr/>
              </a:pPr>
              <a:t>31/12/2019</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C742BD5-B342-4169-8118-D275B87B9E5A}" type="slidenum">
              <a:rPr lang="en-GB"/>
              <a:pPr>
                <a:defRPr/>
              </a:pPr>
              <a:t>‹#›</a:t>
            </a:fld>
            <a:endParaRPr lang="en-GB"/>
          </a:p>
        </p:txBody>
      </p:sp>
    </p:spTree>
    <p:extLst>
      <p:ext uri="{BB962C8B-B14F-4D97-AF65-F5344CB8AC3E}">
        <p14:creationId xmlns:p14="http://schemas.microsoft.com/office/powerpoint/2010/main" val="1497000179"/>
      </p:ext>
    </p:extLst>
  </p:cSld>
  <p:clrMapOvr>
    <a:masterClrMapping/>
  </p:clrMapOvr>
  <p:transition>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55F632B-9BBB-4A68-A398-54F4D5687381}" type="datetime1">
              <a:rPr lang="en-GB"/>
              <a:pPr>
                <a:defRPr/>
              </a:pPr>
              <a:t>31/12/2019</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D008D79-DA88-4E44-9573-B66D260C1108}" type="slidenum">
              <a:rPr lang="en-GB"/>
              <a:pPr>
                <a:defRPr/>
              </a:pPr>
              <a:t>‹#›</a:t>
            </a:fld>
            <a:endParaRPr lang="en-GB"/>
          </a:p>
        </p:txBody>
      </p:sp>
    </p:spTree>
    <p:extLst>
      <p:ext uri="{BB962C8B-B14F-4D97-AF65-F5344CB8AC3E}">
        <p14:creationId xmlns:p14="http://schemas.microsoft.com/office/powerpoint/2010/main" val="892111280"/>
      </p:ext>
    </p:extLst>
  </p:cSld>
  <p:clrMapOvr>
    <a:masterClrMapping/>
  </p:clrMapOvr>
  <p:transition>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ABB2957-FCF9-4416-945B-4BA8842010D1}" type="datetime1">
              <a:rPr lang="en-GB"/>
              <a:pPr>
                <a:defRPr/>
              </a:pPr>
              <a:t>31/12/2019</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350F520-31E7-4466-8E63-35FD167980B0}" type="slidenum">
              <a:rPr lang="en-GB"/>
              <a:pPr>
                <a:defRPr/>
              </a:pPr>
              <a:t>‹#›</a:t>
            </a:fld>
            <a:endParaRPr lang="en-GB"/>
          </a:p>
        </p:txBody>
      </p:sp>
    </p:spTree>
    <p:extLst>
      <p:ext uri="{BB962C8B-B14F-4D97-AF65-F5344CB8AC3E}">
        <p14:creationId xmlns:p14="http://schemas.microsoft.com/office/powerpoint/2010/main" val="376445658"/>
      </p:ext>
    </p:extLst>
  </p:cSld>
  <p:clrMapOvr>
    <a:masterClrMapping/>
  </p:clrMapOvr>
  <p:transition>
    <p:check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BBB2F86-C78E-4956-B190-D4A4518971E4}" type="datetime1">
              <a:rPr lang="en-GB"/>
              <a:pPr>
                <a:defRPr/>
              </a:pPr>
              <a:t>31/12/2019</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30DF313-8393-44E0-A309-5E43541CC9A6}" type="slidenum">
              <a:rPr lang="en-GB"/>
              <a:pPr>
                <a:defRPr/>
              </a:pPr>
              <a:t>‹#›</a:t>
            </a:fld>
            <a:endParaRPr lang="en-GB"/>
          </a:p>
        </p:txBody>
      </p:sp>
    </p:spTree>
    <p:extLst>
      <p:ext uri="{BB962C8B-B14F-4D97-AF65-F5344CB8AC3E}">
        <p14:creationId xmlns:p14="http://schemas.microsoft.com/office/powerpoint/2010/main" val="1145018689"/>
      </p:ext>
    </p:extLst>
  </p:cSld>
  <p:clrMapOvr>
    <a:masterClrMapping/>
  </p:clrMapOvr>
  <p:transition>
    <p:check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D66BEB6-2EE2-4939-9ADE-E74ADB729062}" type="datetime1">
              <a:rPr lang="en-GB"/>
              <a:pPr>
                <a:defRPr/>
              </a:pPr>
              <a:t>31/12/2019</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12E1F0E-E74B-4428-850C-25398C276983}" type="slidenum">
              <a:rPr lang="en-GB"/>
              <a:pPr>
                <a:defRPr/>
              </a:pPr>
              <a:t>‹#›</a:t>
            </a:fld>
            <a:endParaRPr lang="en-GB"/>
          </a:p>
        </p:txBody>
      </p:sp>
    </p:spTree>
    <p:extLst>
      <p:ext uri="{BB962C8B-B14F-4D97-AF65-F5344CB8AC3E}">
        <p14:creationId xmlns:p14="http://schemas.microsoft.com/office/powerpoint/2010/main" val="717706764"/>
      </p:ext>
    </p:extLst>
  </p:cSld>
  <p:clrMapOvr>
    <a:masterClrMapping/>
  </p:clrMapOvr>
  <p:transition>
    <p:check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CD16CAD-3438-46EE-84F8-FFAB5E85969C}" type="datetime1">
              <a:rPr lang="en-GB"/>
              <a:pPr>
                <a:defRPr/>
              </a:pPr>
              <a:t>31/12/2019</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DFA5BEA-ABD9-4B3A-8F3E-F3EB0A04E049}" type="slidenum">
              <a:rPr lang="en-GB"/>
              <a:pPr>
                <a:defRPr/>
              </a:pPr>
              <a:t>‹#›</a:t>
            </a:fld>
            <a:endParaRPr lang="en-GB"/>
          </a:p>
        </p:txBody>
      </p:sp>
    </p:spTree>
    <p:extLst>
      <p:ext uri="{BB962C8B-B14F-4D97-AF65-F5344CB8AC3E}">
        <p14:creationId xmlns:p14="http://schemas.microsoft.com/office/powerpoint/2010/main" val="333432374"/>
      </p:ext>
    </p:extLst>
  </p:cSld>
  <p:clrMapOvr>
    <a:masterClrMapping/>
  </p:clrMapOvr>
  <p:transition>
    <p:check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7C6AA8F-BF11-4B3B-AC0D-093C5891A56F}" type="datetime1">
              <a:rPr lang="en-GB"/>
              <a:pPr>
                <a:defRPr/>
              </a:pPr>
              <a:t>31/12/2019</a:t>
            </a:fld>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8C760EF-AEDB-4A3C-A0AF-4A2AF24E6615}" type="slidenum">
              <a:rPr lang="en-GB"/>
              <a:pPr>
                <a:defRPr/>
              </a:pPr>
              <a:t>‹#›</a:t>
            </a:fld>
            <a:endParaRPr lang="en-GB"/>
          </a:p>
        </p:txBody>
      </p:sp>
    </p:spTree>
    <p:extLst>
      <p:ext uri="{BB962C8B-B14F-4D97-AF65-F5344CB8AC3E}">
        <p14:creationId xmlns:p14="http://schemas.microsoft.com/office/powerpoint/2010/main" val="1695733895"/>
      </p:ext>
    </p:extLst>
  </p:cSld>
  <p:clrMapOvr>
    <a:masterClrMapping/>
  </p:clrMapOvr>
  <p:transition>
    <p:check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0C226B2A-C9EC-4B68-8281-F24A9027F797}" type="datetime1">
              <a:rPr lang="en-GB"/>
              <a:pPr>
                <a:defRPr/>
              </a:pPr>
              <a:t>31/12/2019</a:t>
            </a:fld>
            <a:endParaRPr lang="en-GB"/>
          </a:p>
        </p:txBody>
      </p:sp>
      <p:sp>
        <p:nvSpPr>
          <p:cNvPr id="8"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00BE058-993D-4508-AF68-06B3EC63F22B}" type="slidenum">
              <a:rPr lang="en-GB"/>
              <a:pPr>
                <a:defRPr/>
              </a:pPr>
              <a:t>‹#›</a:t>
            </a:fld>
            <a:endParaRPr lang="en-GB"/>
          </a:p>
        </p:txBody>
      </p:sp>
    </p:spTree>
    <p:extLst>
      <p:ext uri="{BB962C8B-B14F-4D97-AF65-F5344CB8AC3E}">
        <p14:creationId xmlns:p14="http://schemas.microsoft.com/office/powerpoint/2010/main" val="993310187"/>
      </p:ext>
    </p:extLst>
  </p:cSld>
  <p:clrMapOvr>
    <a:masterClrMapping/>
  </p:clrMapOvr>
  <p:transition>
    <p:check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0C96F82-9284-4CE3-8700-396971E85D5E}" type="datetime1">
              <a:rPr lang="en-GB"/>
              <a:pPr>
                <a:defRPr/>
              </a:pPr>
              <a:t>31/12/2019</a:t>
            </a:fld>
            <a:endParaRPr lang="en-GB"/>
          </a:p>
        </p:txBody>
      </p:sp>
      <p:sp>
        <p:nvSpPr>
          <p:cNvPr id="4"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E280703-D4B4-45C1-BEB5-788D76FB3CDD}" type="slidenum">
              <a:rPr lang="en-GB"/>
              <a:pPr>
                <a:defRPr/>
              </a:pPr>
              <a:t>‹#›</a:t>
            </a:fld>
            <a:endParaRPr lang="en-GB"/>
          </a:p>
        </p:txBody>
      </p:sp>
    </p:spTree>
    <p:extLst>
      <p:ext uri="{BB962C8B-B14F-4D97-AF65-F5344CB8AC3E}">
        <p14:creationId xmlns:p14="http://schemas.microsoft.com/office/powerpoint/2010/main" val="176895095"/>
      </p:ext>
    </p:extLst>
  </p:cSld>
  <p:clrMapOvr>
    <a:masterClrMapping/>
  </p:clrMapOvr>
  <p:transition>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78D4F8-4B6A-4C48-848A-3C01C032FEF8}" type="datetime1">
              <a:rPr lang="en-GB"/>
              <a:pPr>
                <a:defRPr/>
              </a:pPr>
              <a:t>31/12/2019</a:t>
            </a:fld>
            <a:endParaRPr lang="en-GB"/>
          </a:p>
        </p:txBody>
      </p:sp>
      <p:sp>
        <p:nvSpPr>
          <p:cNvPr id="3"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F1FEA56-5CE9-4629-859B-81493D245B76}" type="slidenum">
              <a:rPr lang="en-GB"/>
              <a:pPr>
                <a:defRPr/>
              </a:pPr>
              <a:t>‹#›</a:t>
            </a:fld>
            <a:endParaRPr lang="en-GB"/>
          </a:p>
        </p:txBody>
      </p:sp>
    </p:spTree>
    <p:extLst>
      <p:ext uri="{BB962C8B-B14F-4D97-AF65-F5344CB8AC3E}">
        <p14:creationId xmlns:p14="http://schemas.microsoft.com/office/powerpoint/2010/main" val="16686781"/>
      </p:ext>
    </p:extLst>
  </p:cSld>
  <p:clrMapOvr>
    <a:masterClrMapping/>
  </p:clrMapOvr>
  <p:transition>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F3590C-6B1B-47AD-A031-B9AD79F9A120}" type="datetime1">
              <a:rPr lang="en-GB"/>
              <a:pPr>
                <a:defRPr/>
              </a:pPr>
              <a:t>31/12/2019</a:t>
            </a:fld>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920E21-5AF5-4AE8-9F08-8E70EAAF350F}" type="slidenum">
              <a:rPr lang="en-GB"/>
              <a:pPr>
                <a:defRPr/>
              </a:pPr>
              <a:t>‹#›</a:t>
            </a:fld>
            <a:endParaRPr lang="en-GB"/>
          </a:p>
        </p:txBody>
      </p:sp>
    </p:spTree>
    <p:extLst>
      <p:ext uri="{BB962C8B-B14F-4D97-AF65-F5344CB8AC3E}">
        <p14:creationId xmlns:p14="http://schemas.microsoft.com/office/powerpoint/2010/main" val="1475126246"/>
      </p:ext>
    </p:extLst>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1D620F6-0711-4C8E-86E0-B906FD816CF8}" type="datetime1">
              <a:rPr lang="en-GB"/>
              <a:pPr>
                <a:defRPr/>
              </a:pPr>
              <a:t>31/12/2019</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3323E20-7773-4085-8E5A-480D42DCD35F}" type="slidenum">
              <a:rPr lang="en-GB"/>
              <a:pPr>
                <a:defRPr/>
              </a:pPr>
              <a:t>‹#›</a:t>
            </a:fld>
            <a:endParaRPr lang="en-GB"/>
          </a:p>
        </p:txBody>
      </p:sp>
    </p:spTree>
    <p:extLst>
      <p:ext uri="{BB962C8B-B14F-4D97-AF65-F5344CB8AC3E}">
        <p14:creationId xmlns:p14="http://schemas.microsoft.com/office/powerpoint/2010/main" val="2996218037"/>
      </p:ext>
    </p:extLst>
  </p:cSld>
  <p:clrMapOvr>
    <a:masterClrMapping/>
  </p:clrMapOvr>
  <p:transition>
    <p:check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32D138-617D-4607-A48D-EF04A5F5CD3C}" type="datetime1">
              <a:rPr lang="en-GB"/>
              <a:pPr>
                <a:defRPr/>
              </a:pPr>
              <a:t>31/12/2019</a:t>
            </a:fld>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0128E04-D544-4044-B833-014BAC36512D}" type="slidenum">
              <a:rPr lang="en-GB"/>
              <a:pPr>
                <a:defRPr/>
              </a:pPr>
              <a:t>‹#›</a:t>
            </a:fld>
            <a:endParaRPr lang="en-GB"/>
          </a:p>
        </p:txBody>
      </p:sp>
    </p:spTree>
    <p:extLst>
      <p:ext uri="{BB962C8B-B14F-4D97-AF65-F5344CB8AC3E}">
        <p14:creationId xmlns:p14="http://schemas.microsoft.com/office/powerpoint/2010/main" val="1160742734"/>
      </p:ext>
    </p:extLst>
  </p:cSld>
  <p:clrMapOvr>
    <a:masterClrMapping/>
  </p:clrMapOvr>
  <p:transition>
    <p:check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33E1979-8EBD-4900-BDFA-9E02C50206E9}" type="datetime1">
              <a:rPr lang="en-GB"/>
              <a:pPr>
                <a:defRPr/>
              </a:pPr>
              <a:t>31/12/2019</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0BB0701-4C5B-44BB-9246-752D8980CBEC}" type="slidenum">
              <a:rPr lang="en-GB"/>
              <a:pPr>
                <a:defRPr/>
              </a:pPr>
              <a:t>‹#›</a:t>
            </a:fld>
            <a:endParaRPr lang="en-GB"/>
          </a:p>
        </p:txBody>
      </p:sp>
    </p:spTree>
    <p:extLst>
      <p:ext uri="{BB962C8B-B14F-4D97-AF65-F5344CB8AC3E}">
        <p14:creationId xmlns:p14="http://schemas.microsoft.com/office/powerpoint/2010/main" val="559833089"/>
      </p:ext>
    </p:extLst>
  </p:cSld>
  <p:clrMapOvr>
    <a:masterClrMapping/>
  </p:clrMapOvr>
  <p:transition>
    <p:check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2450DFB-E37F-4A9A-9B2F-245DB58A6817}" type="datetime1">
              <a:rPr lang="en-GB"/>
              <a:pPr>
                <a:defRPr/>
              </a:pPr>
              <a:t>31/12/2019</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7EEFF26-9B78-4AE3-8D6A-4764E38DB9DB}" type="slidenum">
              <a:rPr lang="en-GB"/>
              <a:pPr>
                <a:defRPr/>
              </a:pPr>
              <a:t>‹#›</a:t>
            </a:fld>
            <a:endParaRPr lang="en-GB"/>
          </a:p>
        </p:txBody>
      </p:sp>
    </p:spTree>
    <p:extLst>
      <p:ext uri="{BB962C8B-B14F-4D97-AF65-F5344CB8AC3E}">
        <p14:creationId xmlns:p14="http://schemas.microsoft.com/office/powerpoint/2010/main" val="3905093814"/>
      </p:ext>
    </p:extLst>
  </p:cSld>
  <p:clrMapOvr>
    <a:masterClrMapping/>
  </p:clrMapOvr>
  <p:transition>
    <p:check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A85A-0FA3-494C-8A46-93741377B7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9FA3389-19C4-41C4-8B48-2660D7BAB92D}"/>
              </a:ext>
            </a:extLst>
          </p:cNvPr>
          <p:cNvSpPr>
            <a:spLocks noGrp="1"/>
          </p:cNvSpPr>
          <p:nvPr>
            <p:ph type="dt" sz="half" idx="10"/>
          </p:nvPr>
        </p:nvSpPr>
        <p:spPr/>
        <p:txBody>
          <a:bodyPr/>
          <a:lstStyle/>
          <a:p>
            <a:fld id="{971A9B6F-C592-4EC6-9F59-DE7E01D7F30C}" type="datetimeFigureOut">
              <a:rPr lang="en-GB" smtClean="0"/>
              <a:t>31/12/2019</a:t>
            </a:fld>
            <a:endParaRPr lang="en-GB"/>
          </a:p>
        </p:txBody>
      </p:sp>
      <p:sp>
        <p:nvSpPr>
          <p:cNvPr id="4" name="Footer Placeholder 3">
            <a:extLst>
              <a:ext uri="{FF2B5EF4-FFF2-40B4-BE49-F238E27FC236}">
                <a16:creationId xmlns:a16="http://schemas.microsoft.com/office/drawing/2014/main" id="{F1B5BE64-9471-4253-B916-7A32CCC06B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786327-9E59-4671-A28D-20EC18466EEA}"/>
              </a:ext>
            </a:extLst>
          </p:cNvPr>
          <p:cNvSpPr>
            <a:spLocks noGrp="1"/>
          </p:cNvSpPr>
          <p:nvPr>
            <p:ph type="sldNum" sz="quarter" idx="12"/>
          </p:nvPr>
        </p:nvSpPr>
        <p:spPr/>
        <p:txBody>
          <a:bodyPr/>
          <a:lstStyle/>
          <a:p>
            <a:fld id="{21D7C6C1-81D0-4630-AA42-E4B851BC7165}" type="slidenum">
              <a:rPr lang="en-GB" smtClean="0"/>
              <a:t>‹#›</a:t>
            </a:fld>
            <a:endParaRPr lang="en-GB"/>
          </a:p>
        </p:txBody>
      </p:sp>
      <p:pic>
        <p:nvPicPr>
          <p:cNvPr id="6" name="Picture 2">
            <a:extLst>
              <a:ext uri="{FF2B5EF4-FFF2-40B4-BE49-F238E27FC236}">
                <a16:creationId xmlns:a16="http://schemas.microsoft.com/office/drawing/2014/main" id="{7A57B5D4-1623-4C9D-860F-549031C7BD0F}"/>
              </a:ext>
            </a:extLst>
          </p:cNvPr>
          <p:cNvPicPr>
            <a:picLocks noChangeAspect="1" noChangeArrowheads="1"/>
          </p:cNvPicPr>
          <p:nvPr userDrawn="1"/>
        </p:nvPicPr>
        <p:blipFill>
          <a:blip r:embed="rId2"/>
          <a:srcRect/>
          <a:stretch>
            <a:fillRect/>
          </a:stretch>
        </p:blipFill>
        <p:spPr bwMode="auto">
          <a:xfrm>
            <a:off x="-107950" y="-109538"/>
            <a:ext cx="817563" cy="7083426"/>
          </a:xfrm>
          <a:prstGeom prst="rect">
            <a:avLst/>
          </a:prstGeom>
          <a:noFill/>
          <a:ln w="9525">
            <a:noFill/>
            <a:miter lim="800000"/>
            <a:headEnd/>
            <a:tailEnd/>
          </a:ln>
        </p:spPr>
      </p:pic>
    </p:spTree>
    <p:extLst>
      <p:ext uri="{BB962C8B-B14F-4D97-AF65-F5344CB8AC3E}">
        <p14:creationId xmlns:p14="http://schemas.microsoft.com/office/powerpoint/2010/main" val="4224985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8A4681-C9BC-4364-B139-7BAFD79DE16D}" type="datetimeFigureOut">
              <a:rPr lang="en-GB" smtClean="0"/>
              <a:t>31/12/2019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7E54E3-9F52-4F4B-B66B-9FB4324B7342}" type="slidenum">
              <a:rPr lang="en-GB" smtClean="0"/>
              <a:t>‹#›</a:t>
            </a:fld>
            <a:endParaRPr lang="en-GB"/>
          </a:p>
        </p:txBody>
      </p:sp>
      <p:sp>
        <p:nvSpPr>
          <p:cNvPr id="8" name="Content Placeholder 7">
            <a:extLst>
              <a:ext uri="{FF2B5EF4-FFF2-40B4-BE49-F238E27FC236}">
                <a16:creationId xmlns:a16="http://schemas.microsoft.com/office/drawing/2014/main" id="{996E15E2-45FC-4B59-9E75-21CD669771FB}"/>
              </a:ext>
            </a:extLst>
          </p:cNvPr>
          <p:cNvSpPr>
            <a:spLocks noGrp="1"/>
          </p:cNvSpPr>
          <p:nvPr>
            <p:ph sz="quarter" idx="13"/>
          </p:nvPr>
        </p:nvSpPr>
        <p:spPr>
          <a:xfrm>
            <a:off x="8245475" y="2955609"/>
            <a:ext cx="1593850" cy="6207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descr="A picture containing drawing&#10;&#10;Description automatically generated">
            <a:extLst>
              <a:ext uri="{FF2B5EF4-FFF2-40B4-BE49-F238E27FC236}">
                <a16:creationId xmlns:a16="http://schemas.microsoft.com/office/drawing/2014/main" id="{14C20612-B5CA-4CBC-90DA-01FB72591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0880" y="6115596"/>
            <a:ext cx="1309189" cy="605880"/>
          </a:xfrm>
          <a:prstGeom prst="rect">
            <a:avLst/>
          </a:prstGeom>
        </p:spPr>
      </p:pic>
    </p:spTree>
    <p:extLst>
      <p:ext uri="{BB962C8B-B14F-4D97-AF65-F5344CB8AC3E}">
        <p14:creationId xmlns:p14="http://schemas.microsoft.com/office/powerpoint/2010/main" val="1428780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A4681-C9BC-4364-B139-7BAFD79DE16D}" type="datetimeFigureOut">
              <a:rPr lang="en-GB" smtClean="0"/>
              <a:t>31/12/2019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7E54E3-9F52-4F4B-B66B-9FB4324B7342}" type="slidenum">
              <a:rPr lang="en-GB" smtClean="0"/>
              <a:t>‹#›</a:t>
            </a:fld>
            <a:endParaRPr lang="en-GB"/>
          </a:p>
        </p:txBody>
      </p:sp>
    </p:spTree>
    <p:extLst>
      <p:ext uri="{BB962C8B-B14F-4D97-AF65-F5344CB8AC3E}">
        <p14:creationId xmlns:p14="http://schemas.microsoft.com/office/powerpoint/2010/main" val="2855194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8A4681-C9BC-4364-B139-7BAFD79DE16D}" type="datetimeFigureOut">
              <a:rPr lang="en-GB" smtClean="0"/>
              <a:t>31/12/2019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7E54E3-9F52-4F4B-B66B-9FB4324B7342}" type="slidenum">
              <a:rPr lang="en-GB" smtClean="0"/>
              <a:t>‹#›</a:t>
            </a:fld>
            <a:endParaRPr lang="en-GB"/>
          </a:p>
        </p:txBody>
      </p:sp>
    </p:spTree>
    <p:extLst>
      <p:ext uri="{BB962C8B-B14F-4D97-AF65-F5344CB8AC3E}">
        <p14:creationId xmlns:p14="http://schemas.microsoft.com/office/powerpoint/2010/main" val="916152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8A4681-C9BC-4364-B139-7BAFD79DE16D}" type="datetimeFigureOut">
              <a:rPr lang="en-GB" smtClean="0"/>
              <a:t>31/12/2019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7E54E3-9F52-4F4B-B66B-9FB4324B7342}" type="slidenum">
              <a:rPr lang="en-GB" smtClean="0"/>
              <a:t>‹#›</a:t>
            </a:fld>
            <a:endParaRPr lang="en-GB"/>
          </a:p>
        </p:txBody>
      </p:sp>
    </p:spTree>
    <p:extLst>
      <p:ext uri="{BB962C8B-B14F-4D97-AF65-F5344CB8AC3E}">
        <p14:creationId xmlns:p14="http://schemas.microsoft.com/office/powerpoint/2010/main" val="751433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8A4681-C9BC-4364-B139-7BAFD79DE16D}" type="datetimeFigureOut">
              <a:rPr lang="en-GB" smtClean="0"/>
              <a:t>31/12/2019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7E54E3-9F52-4F4B-B66B-9FB4324B7342}" type="slidenum">
              <a:rPr lang="en-GB" smtClean="0"/>
              <a:t>‹#›</a:t>
            </a:fld>
            <a:endParaRPr lang="en-GB"/>
          </a:p>
        </p:txBody>
      </p:sp>
    </p:spTree>
    <p:extLst>
      <p:ext uri="{BB962C8B-B14F-4D97-AF65-F5344CB8AC3E}">
        <p14:creationId xmlns:p14="http://schemas.microsoft.com/office/powerpoint/2010/main" val="281544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8A4681-C9BC-4364-B139-7BAFD79DE16D}" type="datetimeFigureOut">
              <a:rPr lang="en-GB" smtClean="0"/>
              <a:t>31/12/2019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7E54E3-9F52-4F4B-B66B-9FB4324B7342}" type="slidenum">
              <a:rPr lang="en-GB" smtClean="0"/>
              <a:t>‹#›</a:t>
            </a:fld>
            <a:endParaRPr lang="en-GB"/>
          </a:p>
        </p:txBody>
      </p:sp>
    </p:spTree>
    <p:extLst>
      <p:ext uri="{BB962C8B-B14F-4D97-AF65-F5344CB8AC3E}">
        <p14:creationId xmlns:p14="http://schemas.microsoft.com/office/powerpoint/2010/main" val="208076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598FA4A-41DA-4E32-9FC9-FA54EAC81C1B}" type="datetime1">
              <a:rPr lang="en-GB"/>
              <a:pPr>
                <a:defRPr/>
              </a:pPr>
              <a:t>31/12/2019</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7B282E0-9A2A-4B47-BC50-F618383736D2}" type="slidenum">
              <a:rPr lang="en-GB"/>
              <a:pPr>
                <a:defRPr/>
              </a:pPr>
              <a:t>‹#›</a:t>
            </a:fld>
            <a:endParaRPr lang="en-GB"/>
          </a:p>
        </p:txBody>
      </p:sp>
    </p:spTree>
    <p:extLst>
      <p:ext uri="{BB962C8B-B14F-4D97-AF65-F5344CB8AC3E}">
        <p14:creationId xmlns:p14="http://schemas.microsoft.com/office/powerpoint/2010/main" val="3426685611"/>
      </p:ext>
    </p:extLst>
  </p:cSld>
  <p:clrMapOvr>
    <a:masterClrMapping/>
  </p:clrMapOvr>
  <p:transition>
    <p:check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A4681-C9BC-4364-B139-7BAFD79DE16D}" type="datetimeFigureOut">
              <a:rPr lang="en-GB" smtClean="0"/>
              <a:t>31/12/2019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7E54E3-9F52-4F4B-B66B-9FB4324B7342}" type="slidenum">
              <a:rPr lang="en-GB" smtClean="0"/>
              <a:t>‹#›</a:t>
            </a:fld>
            <a:endParaRPr lang="en-GB"/>
          </a:p>
        </p:txBody>
      </p:sp>
    </p:spTree>
    <p:extLst>
      <p:ext uri="{BB962C8B-B14F-4D97-AF65-F5344CB8AC3E}">
        <p14:creationId xmlns:p14="http://schemas.microsoft.com/office/powerpoint/2010/main" val="331111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8A4681-C9BC-4364-B139-7BAFD79DE16D}" type="datetimeFigureOut">
              <a:rPr lang="en-GB" smtClean="0"/>
              <a:t>31/12/2019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7E54E3-9F52-4F4B-B66B-9FB4324B7342}" type="slidenum">
              <a:rPr lang="en-GB" smtClean="0"/>
              <a:t>‹#›</a:t>
            </a:fld>
            <a:endParaRPr lang="en-GB"/>
          </a:p>
        </p:txBody>
      </p:sp>
    </p:spTree>
    <p:extLst>
      <p:ext uri="{BB962C8B-B14F-4D97-AF65-F5344CB8AC3E}">
        <p14:creationId xmlns:p14="http://schemas.microsoft.com/office/powerpoint/2010/main" val="3101427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8A4681-C9BC-4364-B139-7BAFD79DE16D}" type="datetimeFigureOut">
              <a:rPr lang="en-GB" smtClean="0"/>
              <a:t>31/12/2019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7E54E3-9F52-4F4B-B66B-9FB4324B7342}" type="slidenum">
              <a:rPr lang="en-GB" smtClean="0"/>
              <a:t>‹#›</a:t>
            </a:fld>
            <a:endParaRPr lang="en-GB"/>
          </a:p>
        </p:txBody>
      </p:sp>
    </p:spTree>
    <p:extLst>
      <p:ext uri="{BB962C8B-B14F-4D97-AF65-F5344CB8AC3E}">
        <p14:creationId xmlns:p14="http://schemas.microsoft.com/office/powerpoint/2010/main" val="2794414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A4681-C9BC-4364-B139-7BAFD79DE16D}" type="datetimeFigureOut">
              <a:rPr lang="en-GB" smtClean="0"/>
              <a:t>31/12/2019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7E54E3-9F52-4F4B-B66B-9FB4324B7342}" type="slidenum">
              <a:rPr lang="en-GB" smtClean="0"/>
              <a:t>‹#›</a:t>
            </a:fld>
            <a:endParaRPr lang="en-GB"/>
          </a:p>
        </p:txBody>
      </p:sp>
    </p:spTree>
    <p:extLst>
      <p:ext uri="{BB962C8B-B14F-4D97-AF65-F5344CB8AC3E}">
        <p14:creationId xmlns:p14="http://schemas.microsoft.com/office/powerpoint/2010/main" val="12805710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A4681-C9BC-4364-B139-7BAFD79DE16D}" type="datetimeFigureOut">
              <a:rPr lang="en-GB" smtClean="0"/>
              <a:t>31/12/2019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7E54E3-9F52-4F4B-B66B-9FB4324B7342}" type="slidenum">
              <a:rPr lang="en-GB" smtClean="0"/>
              <a:t>‹#›</a:t>
            </a:fld>
            <a:endParaRPr lang="en-GB"/>
          </a:p>
        </p:txBody>
      </p:sp>
    </p:spTree>
    <p:extLst>
      <p:ext uri="{BB962C8B-B14F-4D97-AF65-F5344CB8AC3E}">
        <p14:creationId xmlns:p14="http://schemas.microsoft.com/office/powerpoint/2010/main" val="419424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44F3BAC-DB05-461A-ACD1-256476DFE0F8}" type="datetime1">
              <a:rPr lang="en-GB"/>
              <a:pPr>
                <a:defRPr/>
              </a:pPr>
              <a:t>31/12/2019</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90B05CF-3156-4026-A544-1582AED7BF06}" type="slidenum">
              <a:rPr lang="en-GB"/>
              <a:pPr>
                <a:defRPr/>
              </a:pPr>
              <a:t>‹#›</a:t>
            </a:fld>
            <a:endParaRPr lang="en-GB"/>
          </a:p>
        </p:txBody>
      </p:sp>
    </p:spTree>
    <p:extLst>
      <p:ext uri="{BB962C8B-B14F-4D97-AF65-F5344CB8AC3E}">
        <p14:creationId xmlns:p14="http://schemas.microsoft.com/office/powerpoint/2010/main" val="4287752624"/>
      </p:ext>
    </p:extLst>
  </p:cSld>
  <p:clrMapOvr>
    <a:masterClrMapping/>
  </p:clrMapOvr>
  <p:transition spd="slow">
    <p:check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026C4E3-9060-4EE2-9338-138C5C38A675}" type="datetime1">
              <a:rPr lang="en-GB"/>
              <a:pPr>
                <a:defRPr/>
              </a:pPr>
              <a:t>31/12/2019</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7949627-2170-447C-97B4-772DAA0A334C}" type="slidenum">
              <a:rPr lang="en-GB"/>
              <a:pPr>
                <a:defRPr/>
              </a:pPr>
              <a:t>‹#›</a:t>
            </a:fld>
            <a:endParaRPr lang="en-GB"/>
          </a:p>
        </p:txBody>
      </p:sp>
    </p:spTree>
    <p:extLst>
      <p:ext uri="{BB962C8B-B14F-4D97-AF65-F5344CB8AC3E}">
        <p14:creationId xmlns:p14="http://schemas.microsoft.com/office/powerpoint/2010/main" val="3997863910"/>
      </p:ext>
    </p:extLst>
  </p:cSld>
  <p:clrMapOvr>
    <a:masterClrMapping/>
  </p:clrMapOvr>
  <p:transition spd="slow">
    <p:check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9C0A939-71F4-46BA-8BCF-C1816E6508D3}" type="datetime1">
              <a:rPr lang="en-GB"/>
              <a:pPr>
                <a:defRPr/>
              </a:pPr>
              <a:t>31/12/2019</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1BFA4D6-5205-494E-AFDA-332B1C4BCB17}" type="slidenum">
              <a:rPr lang="en-GB"/>
              <a:pPr>
                <a:defRPr/>
              </a:pPr>
              <a:t>‹#›</a:t>
            </a:fld>
            <a:endParaRPr lang="en-GB"/>
          </a:p>
        </p:txBody>
      </p:sp>
    </p:spTree>
    <p:extLst>
      <p:ext uri="{BB962C8B-B14F-4D97-AF65-F5344CB8AC3E}">
        <p14:creationId xmlns:p14="http://schemas.microsoft.com/office/powerpoint/2010/main" val="2389926469"/>
      </p:ext>
    </p:extLst>
  </p:cSld>
  <p:clrMapOvr>
    <a:masterClrMapping/>
  </p:clrMapOvr>
  <p:transition spd="slow">
    <p:check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0D084499-7537-40B2-A037-E618BCBE4415}" type="datetime1">
              <a:rPr lang="en-GB"/>
              <a:pPr>
                <a:defRPr/>
              </a:pPr>
              <a:t>31/12/2019</a:t>
            </a:fld>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47BFE30-AEBB-41A3-A25F-0F465F0B8B5A}" type="slidenum">
              <a:rPr lang="en-GB"/>
              <a:pPr>
                <a:defRPr/>
              </a:pPr>
              <a:t>‹#›</a:t>
            </a:fld>
            <a:endParaRPr lang="en-GB"/>
          </a:p>
        </p:txBody>
      </p:sp>
    </p:spTree>
    <p:extLst>
      <p:ext uri="{BB962C8B-B14F-4D97-AF65-F5344CB8AC3E}">
        <p14:creationId xmlns:p14="http://schemas.microsoft.com/office/powerpoint/2010/main" val="1347589828"/>
      </p:ext>
    </p:extLst>
  </p:cSld>
  <p:clrMapOvr>
    <a:masterClrMapping/>
  </p:clrMapOvr>
  <p:transition spd="slow">
    <p:check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F486139A-D58D-4763-ACA5-88725B303E0A}" type="datetime1">
              <a:rPr lang="en-GB"/>
              <a:pPr>
                <a:defRPr/>
              </a:pPr>
              <a:t>31/12/2019</a:t>
            </a:fld>
            <a:endParaRPr lang="en-GB"/>
          </a:p>
        </p:txBody>
      </p:sp>
      <p:sp>
        <p:nvSpPr>
          <p:cNvPr id="8"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8EFEDEF-9160-48EE-AF7B-0E6E1B3E9088}" type="slidenum">
              <a:rPr lang="en-GB"/>
              <a:pPr>
                <a:defRPr/>
              </a:pPr>
              <a:t>‹#›</a:t>
            </a:fld>
            <a:endParaRPr lang="en-GB"/>
          </a:p>
        </p:txBody>
      </p:sp>
    </p:spTree>
    <p:extLst>
      <p:ext uri="{BB962C8B-B14F-4D97-AF65-F5344CB8AC3E}">
        <p14:creationId xmlns:p14="http://schemas.microsoft.com/office/powerpoint/2010/main" val="2053733991"/>
      </p:ext>
    </p:extLst>
  </p:cSld>
  <p:clrMapOvr>
    <a:masterClrMapping/>
  </p:clrMapOvr>
  <p:transition spd="slow">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BBB31C7C-98A8-42D9-B3B4-F516DEA490DE}" type="datetime1">
              <a:rPr lang="en-GB"/>
              <a:pPr>
                <a:defRPr/>
              </a:pPr>
              <a:t>31/12/2019</a:t>
            </a:fld>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C3FFA6B-7E9C-492D-A734-18955D57A905}" type="slidenum">
              <a:rPr lang="en-GB"/>
              <a:pPr>
                <a:defRPr/>
              </a:pPr>
              <a:t>‹#›</a:t>
            </a:fld>
            <a:endParaRPr lang="en-GB"/>
          </a:p>
        </p:txBody>
      </p:sp>
    </p:spTree>
    <p:extLst>
      <p:ext uri="{BB962C8B-B14F-4D97-AF65-F5344CB8AC3E}">
        <p14:creationId xmlns:p14="http://schemas.microsoft.com/office/powerpoint/2010/main" val="2113427875"/>
      </p:ext>
    </p:extLst>
  </p:cSld>
  <p:clrMapOvr>
    <a:masterClrMapping/>
  </p:clrMapOvr>
  <p:transition>
    <p:check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EF89E7B-AEC0-4D7A-80D1-47819149907A}" type="datetime1">
              <a:rPr lang="en-GB"/>
              <a:pPr>
                <a:defRPr/>
              </a:pPr>
              <a:t>31/12/2019</a:t>
            </a:fld>
            <a:endParaRPr lang="en-GB"/>
          </a:p>
        </p:txBody>
      </p:sp>
      <p:sp>
        <p:nvSpPr>
          <p:cNvPr id="4"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AA57797-CA3A-4031-85BF-C2F154A366BB}" type="slidenum">
              <a:rPr lang="en-GB"/>
              <a:pPr>
                <a:defRPr/>
              </a:pPr>
              <a:t>‹#›</a:t>
            </a:fld>
            <a:endParaRPr lang="en-GB"/>
          </a:p>
        </p:txBody>
      </p:sp>
    </p:spTree>
    <p:extLst>
      <p:ext uri="{BB962C8B-B14F-4D97-AF65-F5344CB8AC3E}">
        <p14:creationId xmlns:p14="http://schemas.microsoft.com/office/powerpoint/2010/main" val="321307576"/>
      </p:ext>
    </p:extLst>
  </p:cSld>
  <p:clrMapOvr>
    <a:masterClrMapping/>
  </p:clrMapOvr>
  <p:transition spd="slow">
    <p:check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EDDE66-A5C6-4401-89FC-6DB6C688FBBD}" type="datetime1">
              <a:rPr lang="en-GB"/>
              <a:pPr>
                <a:defRPr/>
              </a:pPr>
              <a:t>31/12/2019</a:t>
            </a:fld>
            <a:endParaRPr lang="en-GB"/>
          </a:p>
        </p:txBody>
      </p:sp>
      <p:sp>
        <p:nvSpPr>
          <p:cNvPr id="3"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4A5995B-5D7D-4A5C-B2A9-EE3EEAFE30FB}" type="slidenum">
              <a:rPr lang="en-GB"/>
              <a:pPr>
                <a:defRPr/>
              </a:pPr>
              <a:t>‹#›</a:t>
            </a:fld>
            <a:endParaRPr lang="en-GB"/>
          </a:p>
        </p:txBody>
      </p:sp>
    </p:spTree>
    <p:extLst>
      <p:ext uri="{BB962C8B-B14F-4D97-AF65-F5344CB8AC3E}">
        <p14:creationId xmlns:p14="http://schemas.microsoft.com/office/powerpoint/2010/main" val="2752445859"/>
      </p:ext>
    </p:extLst>
  </p:cSld>
  <p:clrMapOvr>
    <a:masterClrMapping/>
  </p:clrMapOvr>
  <p:transition spd="slow">
    <p:check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29DF952-6829-4C48-B1B9-79481DAFAE42}" type="datetime1">
              <a:rPr lang="en-GB"/>
              <a:pPr>
                <a:defRPr/>
              </a:pPr>
              <a:t>31/12/2019</a:t>
            </a:fld>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C076517-A53A-4990-A5F5-A3676E238B81}" type="slidenum">
              <a:rPr lang="en-GB"/>
              <a:pPr>
                <a:defRPr/>
              </a:pPr>
              <a:t>‹#›</a:t>
            </a:fld>
            <a:endParaRPr lang="en-GB"/>
          </a:p>
        </p:txBody>
      </p:sp>
    </p:spTree>
    <p:extLst>
      <p:ext uri="{BB962C8B-B14F-4D97-AF65-F5344CB8AC3E}">
        <p14:creationId xmlns:p14="http://schemas.microsoft.com/office/powerpoint/2010/main" val="3679969323"/>
      </p:ext>
    </p:extLst>
  </p:cSld>
  <p:clrMapOvr>
    <a:masterClrMapping/>
  </p:clrMapOvr>
  <p:transition spd="slow">
    <p:check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FB607F-F973-4924-95F8-7819663C003E}" type="datetime1">
              <a:rPr lang="en-GB"/>
              <a:pPr>
                <a:defRPr/>
              </a:pPr>
              <a:t>31/12/2019</a:t>
            </a:fld>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0A0CE47-418F-4B5A-A38B-6BF5CABD9FDA}" type="slidenum">
              <a:rPr lang="en-GB"/>
              <a:pPr>
                <a:defRPr/>
              </a:pPr>
              <a:t>‹#›</a:t>
            </a:fld>
            <a:endParaRPr lang="en-GB"/>
          </a:p>
        </p:txBody>
      </p:sp>
    </p:spTree>
    <p:extLst>
      <p:ext uri="{BB962C8B-B14F-4D97-AF65-F5344CB8AC3E}">
        <p14:creationId xmlns:p14="http://schemas.microsoft.com/office/powerpoint/2010/main" val="2034311879"/>
      </p:ext>
    </p:extLst>
  </p:cSld>
  <p:clrMapOvr>
    <a:masterClrMapping/>
  </p:clrMapOvr>
  <p:transition spd="slow">
    <p:check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223CAA76-9B6B-4909-B23F-D60A38B93FAB}" type="datetime1">
              <a:rPr lang="en-GB"/>
              <a:pPr>
                <a:defRPr/>
              </a:pPr>
              <a:t>31/12/2019</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DB5A10A-B07F-431E-9453-57835D109CCD}" type="slidenum">
              <a:rPr lang="en-GB"/>
              <a:pPr>
                <a:defRPr/>
              </a:pPr>
              <a:t>‹#›</a:t>
            </a:fld>
            <a:endParaRPr lang="en-GB"/>
          </a:p>
        </p:txBody>
      </p:sp>
    </p:spTree>
    <p:extLst>
      <p:ext uri="{BB962C8B-B14F-4D97-AF65-F5344CB8AC3E}">
        <p14:creationId xmlns:p14="http://schemas.microsoft.com/office/powerpoint/2010/main" val="3003796535"/>
      </p:ext>
    </p:extLst>
  </p:cSld>
  <p:clrMapOvr>
    <a:masterClrMapping/>
  </p:clrMapOvr>
  <p:transition spd="slow">
    <p:check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D6C8536-FAFF-4CFC-ABA7-E7788AFFA07E}" type="datetime1">
              <a:rPr lang="en-GB"/>
              <a:pPr>
                <a:defRPr/>
              </a:pPr>
              <a:t>31/12/2019</a:t>
            </a:fld>
            <a:endParaRPr lang="en-GB"/>
          </a:p>
        </p:txBody>
      </p:sp>
      <p:sp>
        <p:nvSpPr>
          <p:cNvPr id="5"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B808140-F933-4541-A0C1-11DA7A5BC513}" type="slidenum">
              <a:rPr lang="en-GB"/>
              <a:pPr>
                <a:defRPr/>
              </a:pPr>
              <a:t>‹#›</a:t>
            </a:fld>
            <a:endParaRPr lang="en-GB"/>
          </a:p>
        </p:txBody>
      </p:sp>
    </p:spTree>
    <p:extLst>
      <p:ext uri="{BB962C8B-B14F-4D97-AF65-F5344CB8AC3E}">
        <p14:creationId xmlns:p14="http://schemas.microsoft.com/office/powerpoint/2010/main" val="1920434863"/>
      </p:ext>
    </p:extLst>
  </p:cSld>
  <p:clrMapOvr>
    <a:masterClrMapping/>
  </p:clrMapOvr>
  <p:transition spd="slow">
    <p:check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xt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468313" y="1700213"/>
            <a:ext cx="8245475" cy="4176712"/>
          </a:xfrm>
          <a:prstGeom prst="rect">
            <a:avLst/>
          </a:prstGeom>
        </p:spPr>
        <p:txBody>
          <a:bodyPr/>
          <a:lstStyle>
            <a:lvl1pPr marL="342900" indent="-342900">
              <a:spcBef>
                <a:spcPts val="1200"/>
              </a:spcBef>
              <a:spcAft>
                <a:spcPts val="0"/>
              </a:spcAft>
              <a:buClr>
                <a:schemeClr val="accent1"/>
              </a:buClr>
              <a:buFontTx/>
              <a:buBlip>
                <a:blip r:embed="rId2"/>
              </a:buBlip>
              <a:defRPr sz="2200"/>
            </a:lvl1pPr>
            <a:lvl2pPr>
              <a:spcBef>
                <a:spcPts val="600"/>
              </a:spcBef>
              <a:spcAft>
                <a:spcPts val="0"/>
              </a:spcAft>
              <a:defRPr sz="2000"/>
            </a:lvl2pPr>
            <a:lvl3pPr>
              <a:spcBef>
                <a:spcPts val="300"/>
              </a:spcBef>
              <a:spcAft>
                <a:spcPts val="0"/>
              </a:spcAft>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18242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457200" y="1557338"/>
            <a:ext cx="3960000" cy="4319587"/>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
        <p:nvSpPr>
          <p:cNvPr id="5" name="Text Placeholder 3"/>
          <p:cNvSpPr>
            <a:spLocks noGrp="1"/>
          </p:cNvSpPr>
          <p:nvPr>
            <p:ph type="body" sz="quarter" idx="11"/>
          </p:nvPr>
        </p:nvSpPr>
        <p:spPr>
          <a:xfrm>
            <a:off x="4754284" y="1543646"/>
            <a:ext cx="3960000" cy="4319587"/>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78360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1A9B6F-C592-4EC6-9F59-DE7E01D7F30C}" type="datetimeFigureOut">
              <a:rPr lang="en-GB" smtClean="0"/>
              <a:t>31/12/2019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D7C6C1-81D0-4630-AA42-E4B851BC7165}" type="slidenum">
              <a:rPr lang="en-GB" smtClean="0"/>
              <a:t>‹#›</a:t>
            </a:fld>
            <a:endParaRPr lang="en-GB"/>
          </a:p>
        </p:txBody>
      </p:sp>
      <p:pic>
        <p:nvPicPr>
          <p:cNvPr id="7" name="Picture 2">
            <a:extLst>
              <a:ext uri="{FF2B5EF4-FFF2-40B4-BE49-F238E27FC236}">
                <a16:creationId xmlns:a16="http://schemas.microsoft.com/office/drawing/2014/main" id="{2BBF605B-AA81-40E4-9C87-C17BDE00F246}"/>
              </a:ext>
            </a:extLst>
          </p:cNvPr>
          <p:cNvPicPr>
            <a:picLocks noChangeAspect="1" noChangeArrowheads="1"/>
          </p:cNvPicPr>
          <p:nvPr userDrawn="1"/>
        </p:nvPicPr>
        <p:blipFill>
          <a:blip r:embed="rId2"/>
          <a:srcRect/>
          <a:stretch>
            <a:fillRect/>
          </a:stretch>
        </p:blipFill>
        <p:spPr bwMode="auto">
          <a:xfrm>
            <a:off x="0" y="0"/>
            <a:ext cx="2195513" cy="6858000"/>
          </a:xfrm>
          <a:prstGeom prst="rect">
            <a:avLst/>
          </a:prstGeom>
          <a:noFill/>
          <a:ln w="9525">
            <a:noFill/>
            <a:miter lim="800000"/>
            <a:headEnd/>
            <a:tailEnd/>
          </a:ln>
        </p:spPr>
      </p:pic>
    </p:spTree>
    <p:extLst>
      <p:ext uri="{BB962C8B-B14F-4D97-AF65-F5344CB8AC3E}">
        <p14:creationId xmlns:p14="http://schemas.microsoft.com/office/powerpoint/2010/main" val="3529349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1A9B6F-C592-4EC6-9F59-DE7E01D7F30C}" type="datetimeFigureOut">
              <a:rPr lang="en-GB" smtClean="0"/>
              <a:t>31/12/2019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D7C6C1-81D0-4630-AA42-E4B851BC7165}" type="slidenum">
              <a:rPr lang="en-GB" smtClean="0"/>
              <a:t>‹#›</a:t>
            </a:fld>
            <a:endParaRPr lang="en-GB"/>
          </a:p>
        </p:txBody>
      </p:sp>
      <p:pic>
        <p:nvPicPr>
          <p:cNvPr id="7" name="Picture 2">
            <a:extLst>
              <a:ext uri="{FF2B5EF4-FFF2-40B4-BE49-F238E27FC236}">
                <a16:creationId xmlns:a16="http://schemas.microsoft.com/office/drawing/2014/main" id="{0CE3D905-5CE2-4996-9F1D-829B5594A4BF}"/>
              </a:ext>
            </a:extLst>
          </p:cNvPr>
          <p:cNvPicPr>
            <a:picLocks noChangeAspect="1" noChangeArrowheads="1"/>
          </p:cNvPicPr>
          <p:nvPr userDrawn="1"/>
        </p:nvPicPr>
        <p:blipFill>
          <a:blip r:embed="rId2"/>
          <a:srcRect/>
          <a:stretch>
            <a:fillRect/>
          </a:stretch>
        </p:blipFill>
        <p:spPr bwMode="auto">
          <a:xfrm>
            <a:off x="0" y="0"/>
            <a:ext cx="2195513" cy="6858000"/>
          </a:xfrm>
          <a:prstGeom prst="rect">
            <a:avLst/>
          </a:prstGeom>
          <a:noFill/>
          <a:ln w="9525">
            <a:noFill/>
            <a:miter lim="800000"/>
            <a:headEnd/>
            <a:tailEnd/>
          </a:ln>
        </p:spPr>
      </p:pic>
    </p:spTree>
    <p:extLst>
      <p:ext uri="{BB962C8B-B14F-4D97-AF65-F5344CB8AC3E}">
        <p14:creationId xmlns:p14="http://schemas.microsoft.com/office/powerpoint/2010/main" val="3180183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E6A52C5-2A61-423A-82F6-D134B99FB717}" type="datetime1">
              <a:rPr lang="en-GB"/>
              <a:pPr>
                <a:defRPr/>
              </a:pPr>
              <a:t>31/12/2019</a:t>
            </a:fld>
            <a:endParaRPr lang="en-GB"/>
          </a:p>
        </p:txBody>
      </p:sp>
      <p:sp>
        <p:nvSpPr>
          <p:cNvPr id="8"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5949D58-A54E-42B7-8F37-8BB821DC9FD4}" type="slidenum">
              <a:rPr lang="en-GB"/>
              <a:pPr>
                <a:defRPr/>
              </a:pPr>
              <a:t>‹#›</a:t>
            </a:fld>
            <a:endParaRPr lang="en-GB"/>
          </a:p>
        </p:txBody>
      </p:sp>
    </p:spTree>
    <p:extLst>
      <p:ext uri="{BB962C8B-B14F-4D97-AF65-F5344CB8AC3E}">
        <p14:creationId xmlns:p14="http://schemas.microsoft.com/office/powerpoint/2010/main" val="91852905"/>
      </p:ext>
    </p:extLst>
  </p:cSld>
  <p:clrMapOvr>
    <a:masterClrMapping/>
  </p:clrMapOvr>
  <p:transition>
    <p:checke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1A9B6F-C592-4EC6-9F59-DE7E01D7F30C}" type="datetimeFigureOut">
              <a:rPr lang="en-GB" smtClean="0"/>
              <a:t>31/12/2019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D7C6C1-81D0-4630-AA42-E4B851BC7165}" type="slidenum">
              <a:rPr lang="en-GB" smtClean="0"/>
              <a:t>‹#›</a:t>
            </a:fld>
            <a:endParaRPr lang="en-GB"/>
          </a:p>
        </p:txBody>
      </p:sp>
    </p:spTree>
    <p:extLst>
      <p:ext uri="{BB962C8B-B14F-4D97-AF65-F5344CB8AC3E}">
        <p14:creationId xmlns:p14="http://schemas.microsoft.com/office/powerpoint/2010/main" val="12071732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1A9B6F-C592-4EC6-9F59-DE7E01D7F30C}" type="datetimeFigureOut">
              <a:rPr lang="en-GB" smtClean="0"/>
              <a:t>31/12/2019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D7C6C1-81D0-4630-AA42-E4B851BC7165}" type="slidenum">
              <a:rPr lang="en-GB" smtClean="0"/>
              <a:t>‹#›</a:t>
            </a:fld>
            <a:endParaRPr lang="en-GB"/>
          </a:p>
        </p:txBody>
      </p:sp>
    </p:spTree>
    <p:extLst>
      <p:ext uri="{BB962C8B-B14F-4D97-AF65-F5344CB8AC3E}">
        <p14:creationId xmlns:p14="http://schemas.microsoft.com/office/powerpoint/2010/main" val="16549577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1A9B6F-C592-4EC6-9F59-DE7E01D7F30C}" type="datetimeFigureOut">
              <a:rPr lang="en-GB" smtClean="0"/>
              <a:t>31/12/2019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D7C6C1-81D0-4630-AA42-E4B851BC7165}" type="slidenum">
              <a:rPr lang="en-GB" smtClean="0"/>
              <a:t>‹#›</a:t>
            </a:fld>
            <a:endParaRPr lang="en-GB"/>
          </a:p>
        </p:txBody>
      </p:sp>
    </p:spTree>
    <p:extLst>
      <p:ext uri="{BB962C8B-B14F-4D97-AF65-F5344CB8AC3E}">
        <p14:creationId xmlns:p14="http://schemas.microsoft.com/office/powerpoint/2010/main" val="19409182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1A9B6F-C592-4EC6-9F59-DE7E01D7F30C}" type="datetimeFigureOut">
              <a:rPr lang="en-GB" smtClean="0"/>
              <a:t>31/12/2019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D7C6C1-81D0-4630-AA42-E4B851BC7165}" type="slidenum">
              <a:rPr lang="en-GB" smtClean="0"/>
              <a:t>‹#›</a:t>
            </a:fld>
            <a:endParaRPr lang="en-GB"/>
          </a:p>
        </p:txBody>
      </p:sp>
    </p:spTree>
    <p:extLst>
      <p:ext uri="{BB962C8B-B14F-4D97-AF65-F5344CB8AC3E}">
        <p14:creationId xmlns:p14="http://schemas.microsoft.com/office/powerpoint/2010/main" val="2186879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A9B6F-C592-4EC6-9F59-DE7E01D7F30C}" type="datetimeFigureOut">
              <a:rPr lang="en-GB" smtClean="0"/>
              <a:t>31/12/2019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D7C6C1-81D0-4630-AA42-E4B851BC7165}" type="slidenum">
              <a:rPr lang="en-GB" smtClean="0"/>
              <a:t>‹#›</a:t>
            </a:fld>
            <a:endParaRPr lang="en-GB"/>
          </a:p>
        </p:txBody>
      </p:sp>
    </p:spTree>
    <p:extLst>
      <p:ext uri="{BB962C8B-B14F-4D97-AF65-F5344CB8AC3E}">
        <p14:creationId xmlns:p14="http://schemas.microsoft.com/office/powerpoint/2010/main" val="30439919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EED89-2E31-47C7-A685-EC8525545DF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E34449-5A85-4137-94F3-07F3F29E4347}"/>
              </a:ext>
            </a:extLst>
          </p:cNvPr>
          <p:cNvSpPr>
            <a:spLocks noGrp="1"/>
          </p:cNvSpPr>
          <p:nvPr>
            <p:ph type="dt" sz="half" idx="10"/>
          </p:nvPr>
        </p:nvSpPr>
        <p:spPr/>
        <p:txBody>
          <a:bodyPr/>
          <a:lstStyle/>
          <a:p>
            <a:fld id="{971A9B6F-C592-4EC6-9F59-DE7E01D7F30C}" type="datetimeFigureOut">
              <a:rPr lang="en-GB" smtClean="0"/>
              <a:t>31/12/2019</a:t>
            </a:fld>
            <a:endParaRPr lang="en-GB"/>
          </a:p>
        </p:txBody>
      </p:sp>
      <p:sp>
        <p:nvSpPr>
          <p:cNvPr id="4" name="Footer Placeholder 3">
            <a:extLst>
              <a:ext uri="{FF2B5EF4-FFF2-40B4-BE49-F238E27FC236}">
                <a16:creationId xmlns:a16="http://schemas.microsoft.com/office/drawing/2014/main" id="{13E9144B-E146-48AE-8F2A-2A8C7E8DDF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B61B39-FA5B-4911-B696-D20664E8A8BA}"/>
              </a:ext>
            </a:extLst>
          </p:cNvPr>
          <p:cNvSpPr>
            <a:spLocks noGrp="1"/>
          </p:cNvSpPr>
          <p:nvPr>
            <p:ph type="sldNum" sz="quarter" idx="12"/>
          </p:nvPr>
        </p:nvSpPr>
        <p:spPr/>
        <p:txBody>
          <a:bodyPr/>
          <a:lstStyle/>
          <a:p>
            <a:fld id="{21D7C6C1-81D0-4630-AA42-E4B851BC7165}" type="slidenum">
              <a:rPr lang="en-GB" smtClean="0"/>
              <a:t>‹#›</a:t>
            </a:fld>
            <a:endParaRPr lang="en-GB"/>
          </a:p>
        </p:txBody>
      </p:sp>
      <p:pic>
        <p:nvPicPr>
          <p:cNvPr id="6" name="Picture 2">
            <a:extLst>
              <a:ext uri="{FF2B5EF4-FFF2-40B4-BE49-F238E27FC236}">
                <a16:creationId xmlns:a16="http://schemas.microsoft.com/office/drawing/2014/main" id="{1E31AB6C-E468-4219-A934-C2BAD826425B}"/>
              </a:ext>
            </a:extLst>
          </p:cNvPr>
          <p:cNvPicPr>
            <a:picLocks noChangeAspect="1" noChangeArrowheads="1"/>
          </p:cNvPicPr>
          <p:nvPr userDrawn="1"/>
        </p:nvPicPr>
        <p:blipFill>
          <a:blip r:embed="rId2"/>
          <a:srcRect/>
          <a:stretch>
            <a:fillRect/>
          </a:stretch>
        </p:blipFill>
        <p:spPr bwMode="auto">
          <a:xfrm>
            <a:off x="-107950" y="-109538"/>
            <a:ext cx="817563" cy="7083426"/>
          </a:xfrm>
          <a:prstGeom prst="rect">
            <a:avLst/>
          </a:prstGeom>
          <a:noFill/>
          <a:ln w="9525">
            <a:noFill/>
            <a:miter lim="800000"/>
            <a:headEnd/>
            <a:tailEnd/>
          </a:ln>
        </p:spPr>
      </p:pic>
    </p:spTree>
    <p:extLst>
      <p:ext uri="{BB962C8B-B14F-4D97-AF65-F5344CB8AC3E}">
        <p14:creationId xmlns:p14="http://schemas.microsoft.com/office/powerpoint/2010/main" val="6173190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A85A-0FA3-494C-8A46-93741377B7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9FA3389-19C4-41C4-8B48-2660D7BAB92D}"/>
              </a:ext>
            </a:extLst>
          </p:cNvPr>
          <p:cNvSpPr>
            <a:spLocks noGrp="1"/>
          </p:cNvSpPr>
          <p:nvPr>
            <p:ph type="dt" sz="half" idx="10"/>
          </p:nvPr>
        </p:nvSpPr>
        <p:spPr/>
        <p:txBody>
          <a:bodyPr/>
          <a:lstStyle/>
          <a:p>
            <a:fld id="{971A9B6F-C592-4EC6-9F59-DE7E01D7F30C}" type="datetimeFigureOut">
              <a:rPr lang="en-GB" smtClean="0"/>
              <a:t>31/12/2019</a:t>
            </a:fld>
            <a:endParaRPr lang="en-GB"/>
          </a:p>
        </p:txBody>
      </p:sp>
      <p:sp>
        <p:nvSpPr>
          <p:cNvPr id="4" name="Footer Placeholder 3">
            <a:extLst>
              <a:ext uri="{FF2B5EF4-FFF2-40B4-BE49-F238E27FC236}">
                <a16:creationId xmlns:a16="http://schemas.microsoft.com/office/drawing/2014/main" id="{F1B5BE64-9471-4253-B916-7A32CCC06B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786327-9E59-4671-A28D-20EC18466EEA}"/>
              </a:ext>
            </a:extLst>
          </p:cNvPr>
          <p:cNvSpPr>
            <a:spLocks noGrp="1"/>
          </p:cNvSpPr>
          <p:nvPr>
            <p:ph type="sldNum" sz="quarter" idx="12"/>
          </p:nvPr>
        </p:nvSpPr>
        <p:spPr/>
        <p:txBody>
          <a:bodyPr/>
          <a:lstStyle/>
          <a:p>
            <a:fld id="{21D7C6C1-81D0-4630-AA42-E4B851BC7165}" type="slidenum">
              <a:rPr lang="en-GB" smtClean="0"/>
              <a:t>‹#›</a:t>
            </a:fld>
            <a:endParaRPr lang="en-GB"/>
          </a:p>
        </p:txBody>
      </p:sp>
      <p:pic>
        <p:nvPicPr>
          <p:cNvPr id="6" name="Picture 2">
            <a:extLst>
              <a:ext uri="{FF2B5EF4-FFF2-40B4-BE49-F238E27FC236}">
                <a16:creationId xmlns:a16="http://schemas.microsoft.com/office/drawing/2014/main" id="{7A57B5D4-1623-4C9D-860F-549031C7BD0F}"/>
              </a:ext>
            </a:extLst>
          </p:cNvPr>
          <p:cNvPicPr>
            <a:picLocks noChangeAspect="1" noChangeArrowheads="1"/>
          </p:cNvPicPr>
          <p:nvPr userDrawn="1"/>
        </p:nvPicPr>
        <p:blipFill>
          <a:blip r:embed="rId2"/>
          <a:srcRect/>
          <a:stretch>
            <a:fillRect/>
          </a:stretch>
        </p:blipFill>
        <p:spPr bwMode="auto">
          <a:xfrm>
            <a:off x="-107950" y="-109538"/>
            <a:ext cx="817563" cy="7083426"/>
          </a:xfrm>
          <a:prstGeom prst="rect">
            <a:avLst/>
          </a:prstGeom>
          <a:noFill/>
          <a:ln w="9525">
            <a:noFill/>
            <a:miter lim="800000"/>
            <a:headEnd/>
            <a:tailEnd/>
          </a:ln>
        </p:spPr>
      </p:pic>
    </p:spTree>
    <p:extLst>
      <p:ext uri="{BB962C8B-B14F-4D97-AF65-F5344CB8AC3E}">
        <p14:creationId xmlns:p14="http://schemas.microsoft.com/office/powerpoint/2010/main" val="21220567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A9B6F-C592-4EC6-9F59-DE7E01D7F30C}" type="datetimeFigureOut">
              <a:rPr lang="en-GB" smtClean="0"/>
              <a:t>31/12/2019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D7C6C1-81D0-4630-AA42-E4B851BC7165}" type="slidenum">
              <a:rPr lang="en-GB" smtClean="0"/>
              <a:t>‹#›</a:t>
            </a:fld>
            <a:endParaRPr lang="en-GB"/>
          </a:p>
        </p:txBody>
      </p:sp>
    </p:spTree>
    <p:extLst>
      <p:ext uri="{BB962C8B-B14F-4D97-AF65-F5344CB8AC3E}">
        <p14:creationId xmlns:p14="http://schemas.microsoft.com/office/powerpoint/2010/main" val="1513378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A9B6F-C592-4EC6-9F59-DE7E01D7F30C}" type="datetimeFigureOut">
              <a:rPr lang="en-GB" smtClean="0"/>
              <a:t>31/12/2019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D7C6C1-81D0-4630-AA42-E4B851BC7165}" type="slidenum">
              <a:rPr lang="en-GB" smtClean="0"/>
              <a:t>‹#›</a:t>
            </a:fld>
            <a:endParaRPr lang="en-GB"/>
          </a:p>
        </p:txBody>
      </p:sp>
    </p:spTree>
    <p:extLst>
      <p:ext uri="{BB962C8B-B14F-4D97-AF65-F5344CB8AC3E}">
        <p14:creationId xmlns:p14="http://schemas.microsoft.com/office/powerpoint/2010/main" val="32378483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1A9B6F-C592-4EC6-9F59-DE7E01D7F30C}" type="datetimeFigureOut">
              <a:rPr lang="en-GB" smtClean="0"/>
              <a:t>31/12/2019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D7C6C1-81D0-4630-AA42-E4B851BC7165}" type="slidenum">
              <a:rPr lang="en-GB" smtClean="0"/>
              <a:t>‹#›</a:t>
            </a:fld>
            <a:endParaRPr lang="en-GB"/>
          </a:p>
        </p:txBody>
      </p:sp>
    </p:spTree>
    <p:extLst>
      <p:ext uri="{BB962C8B-B14F-4D97-AF65-F5344CB8AC3E}">
        <p14:creationId xmlns:p14="http://schemas.microsoft.com/office/powerpoint/2010/main" val="1944763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9DD0FA8-122B-467E-99A5-65002E8C32E4}" type="datetime1">
              <a:rPr lang="en-GB"/>
              <a:pPr>
                <a:defRPr/>
              </a:pPr>
              <a:t>31/12/2019</a:t>
            </a:fld>
            <a:endParaRPr lang="en-GB"/>
          </a:p>
        </p:txBody>
      </p:sp>
      <p:sp>
        <p:nvSpPr>
          <p:cNvPr id="4"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5DDEDB7-0C69-41C9-AD01-464FA4D677D5}" type="slidenum">
              <a:rPr lang="en-GB"/>
              <a:pPr>
                <a:defRPr/>
              </a:pPr>
              <a:t>‹#›</a:t>
            </a:fld>
            <a:endParaRPr lang="en-GB"/>
          </a:p>
        </p:txBody>
      </p:sp>
    </p:spTree>
    <p:extLst>
      <p:ext uri="{BB962C8B-B14F-4D97-AF65-F5344CB8AC3E}">
        <p14:creationId xmlns:p14="http://schemas.microsoft.com/office/powerpoint/2010/main" val="3995647115"/>
      </p:ext>
    </p:extLst>
  </p:cSld>
  <p:clrMapOvr>
    <a:masterClrMapping/>
  </p:clrMapOvr>
  <p:transition>
    <p:checke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1A9B6F-C592-4EC6-9F59-DE7E01D7F30C}" type="datetimeFigureOut">
              <a:rPr lang="en-GB" smtClean="0"/>
              <a:t>31/12/2019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D7C6C1-81D0-4630-AA42-E4B851BC7165}" type="slidenum">
              <a:rPr lang="en-GB" smtClean="0"/>
              <a:t>‹#›</a:t>
            </a:fld>
            <a:endParaRPr lang="en-GB"/>
          </a:p>
        </p:txBody>
      </p:sp>
    </p:spTree>
    <p:extLst>
      <p:ext uri="{BB962C8B-B14F-4D97-AF65-F5344CB8AC3E}">
        <p14:creationId xmlns:p14="http://schemas.microsoft.com/office/powerpoint/2010/main" val="159947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261D18-2CBE-486F-A746-B7FDEAF4EC3E}" type="datetime1">
              <a:rPr lang="en-GB"/>
              <a:pPr>
                <a:defRPr/>
              </a:pPr>
              <a:t>31/12/2019</a:t>
            </a:fld>
            <a:endParaRPr lang="en-GB"/>
          </a:p>
        </p:txBody>
      </p:sp>
      <p:sp>
        <p:nvSpPr>
          <p:cNvPr id="3"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255ACFD-2EBB-4018-8CEC-11E8B4B29D11}" type="slidenum">
              <a:rPr lang="en-GB"/>
              <a:pPr>
                <a:defRPr/>
              </a:pPr>
              <a:t>‹#›</a:t>
            </a:fld>
            <a:endParaRPr lang="en-GB"/>
          </a:p>
        </p:txBody>
      </p:sp>
    </p:spTree>
    <p:extLst>
      <p:ext uri="{BB962C8B-B14F-4D97-AF65-F5344CB8AC3E}">
        <p14:creationId xmlns:p14="http://schemas.microsoft.com/office/powerpoint/2010/main" val="3566594365"/>
      </p:ext>
    </p:extLst>
  </p:cSld>
  <p:clrMapOvr>
    <a:masterClrMapping/>
  </p:clrMapOvr>
  <p:transitio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299400-4013-45E0-9AC1-5CF57FBC6A5D}" type="datetime1">
              <a:rPr lang="en-GB"/>
              <a:pPr>
                <a:defRPr/>
              </a:pPr>
              <a:t>31/12/2019</a:t>
            </a:fld>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75CFBC4-97C8-47B0-9955-4B636D697904}" type="slidenum">
              <a:rPr lang="en-GB"/>
              <a:pPr>
                <a:defRPr/>
              </a:pPr>
              <a:t>‹#›</a:t>
            </a:fld>
            <a:endParaRPr lang="en-GB"/>
          </a:p>
        </p:txBody>
      </p:sp>
    </p:spTree>
    <p:extLst>
      <p:ext uri="{BB962C8B-B14F-4D97-AF65-F5344CB8AC3E}">
        <p14:creationId xmlns:p14="http://schemas.microsoft.com/office/powerpoint/2010/main" val="2056604581"/>
      </p:ext>
    </p:extLst>
  </p:cSld>
  <p:clrMapOvr>
    <a:masterClrMapping/>
  </p:clrMapOvr>
  <p:transitio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CFE7F92-6F46-46F9-BEBF-3C178BED5DA6}" type="datetime1">
              <a:rPr lang="en-GB"/>
              <a:pPr>
                <a:defRPr/>
              </a:pPr>
              <a:t>31/12/2019</a:t>
            </a:fld>
            <a:endParaRPr lang="en-GB"/>
          </a:p>
        </p:txBody>
      </p:sp>
      <p:sp>
        <p:nvSpPr>
          <p:cNvPr id="6" name="Footer Placeholder 4"/>
          <p:cNvSpPr>
            <a:spLocks noGrp="1"/>
          </p:cNvSpPr>
          <p:nvPr>
            <p:ph type="ftr" sz="quarter" idx="11"/>
          </p:nvPr>
        </p:nvSpPr>
        <p:spPr/>
        <p:txBody>
          <a:bodyPr/>
          <a:lstStyle>
            <a:lvl1pPr fontAlgn="auto">
              <a:spcBef>
                <a:spcPts val="0"/>
              </a:spcBef>
              <a:spcAft>
                <a:spcPts val="0"/>
              </a:spcAft>
              <a:defRPr>
                <a:cs typeface="+mn-cs"/>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F8B29D9-4905-4591-B8FB-65883D6910B6}" type="slidenum">
              <a:rPr lang="en-GB"/>
              <a:pPr>
                <a:defRPr/>
              </a:pPr>
              <a:t>‹#›</a:t>
            </a:fld>
            <a:endParaRPr lang="en-GB"/>
          </a:p>
        </p:txBody>
      </p:sp>
    </p:spTree>
    <p:extLst>
      <p:ext uri="{BB962C8B-B14F-4D97-AF65-F5344CB8AC3E}">
        <p14:creationId xmlns:p14="http://schemas.microsoft.com/office/powerpoint/2010/main" val="305023081"/>
      </p:ext>
    </p:extLst>
  </p:cSld>
  <p:clrMapOvr>
    <a:masterClrMapping/>
  </p:clrMapOvr>
  <p:transition>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a:solidFill>
                  <a:prstClr val="black">
                    <a:tint val="75000"/>
                  </a:prstClr>
                </a:solidFill>
                <a:latin typeface="+mn-lt"/>
                <a:cs typeface="+mn-cs"/>
              </a:defRPr>
            </a:lvl1pPr>
          </a:lstStyle>
          <a:p>
            <a:pPr>
              <a:defRPr/>
            </a:pPr>
            <a:fld id="{60D7A6CD-7BD3-4D1F-A46A-F02B2B00645B}" type="datetime1">
              <a:rPr lang="en-GB"/>
              <a:pPr>
                <a:defRPr/>
              </a:pPr>
              <a:t>31/12/2019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Calibri" pitchFamily="34" charset="0"/>
              </a:defRPr>
            </a:lvl1pPr>
          </a:lstStyle>
          <a:p>
            <a:pPr fontAlgn="base">
              <a:spcBef>
                <a:spcPct val="0"/>
              </a:spcBef>
              <a:spcAft>
                <a:spcPct val="0"/>
              </a:spcAft>
              <a:defRPr/>
            </a:pPr>
            <a:endParaRPr lang="en-GB">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a:solidFill>
                  <a:prstClr val="black">
                    <a:tint val="75000"/>
                  </a:prstClr>
                </a:solidFill>
                <a:latin typeface="+mn-lt"/>
                <a:cs typeface="+mn-cs"/>
              </a:defRPr>
            </a:lvl1pPr>
          </a:lstStyle>
          <a:p>
            <a:pPr>
              <a:defRPr/>
            </a:pPr>
            <a:fld id="{BC94E017-D283-4322-9820-7B4844716863}" type="slidenum">
              <a:rPr lang="en-GB"/>
              <a:pPr>
                <a:defRPr/>
              </a:pPr>
              <a:t>‹#›</a:t>
            </a:fld>
            <a:endParaRPr lang="en-GB"/>
          </a:p>
        </p:txBody>
      </p:sp>
      <p:pic>
        <p:nvPicPr>
          <p:cNvPr id="1032" name="Picture 2"/>
          <p:cNvPicPr>
            <a:picLocks noChangeAspect="1" noChangeArrowheads="1"/>
          </p:cNvPicPr>
          <p:nvPr userDrawn="1"/>
        </p:nvPicPr>
        <p:blipFill>
          <a:blip r:embed="rId13"/>
          <a:srcRect/>
          <a:stretch>
            <a:fillRect/>
          </a:stretch>
        </p:blipFill>
        <p:spPr bwMode="auto">
          <a:xfrm>
            <a:off x="0" y="0"/>
            <a:ext cx="2195513" cy="6858000"/>
          </a:xfrm>
          <a:prstGeom prst="rect">
            <a:avLst/>
          </a:prstGeom>
          <a:noFill/>
          <a:ln w="9525">
            <a:noFill/>
            <a:miter lim="800000"/>
            <a:headEnd/>
            <a:tailEnd/>
          </a:ln>
        </p:spPr>
      </p:pic>
    </p:spTree>
    <p:extLst>
      <p:ext uri="{BB962C8B-B14F-4D97-AF65-F5344CB8AC3E}">
        <p14:creationId xmlns:p14="http://schemas.microsoft.com/office/powerpoint/2010/main" val="391492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hecke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789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789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a:solidFill>
                  <a:prstClr val="black">
                    <a:tint val="75000"/>
                  </a:prstClr>
                </a:solidFill>
                <a:latin typeface="+mn-lt"/>
                <a:cs typeface="+mn-cs"/>
              </a:defRPr>
            </a:lvl1pPr>
          </a:lstStyle>
          <a:p>
            <a:pPr>
              <a:defRPr/>
            </a:pPr>
            <a:fld id="{067839B9-5654-4542-86D1-279197DE4436}" type="datetime1">
              <a:rPr lang="en-GB"/>
              <a:pPr>
                <a:defRPr/>
              </a:pPr>
              <a:t>31/12/2019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Calibri" pitchFamily="34" charset="0"/>
              </a:defRPr>
            </a:lvl1pPr>
          </a:lstStyle>
          <a:p>
            <a:pPr fontAlgn="base">
              <a:spcBef>
                <a:spcPct val="0"/>
              </a:spcBef>
              <a:spcAft>
                <a:spcPct val="0"/>
              </a:spcAft>
              <a:defRPr/>
            </a:pPr>
            <a:endParaRPr lang="en-GB">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a:solidFill>
                  <a:prstClr val="black">
                    <a:tint val="75000"/>
                  </a:prstClr>
                </a:solidFill>
                <a:latin typeface="+mn-lt"/>
                <a:cs typeface="+mn-cs"/>
              </a:defRPr>
            </a:lvl1pPr>
          </a:lstStyle>
          <a:p>
            <a:pPr>
              <a:defRPr/>
            </a:pPr>
            <a:fld id="{0AA11102-4FC1-45A5-B7C1-7F17F19F45D9}" type="slidenum">
              <a:rPr lang="en-GB"/>
              <a:pPr>
                <a:defRPr/>
              </a:pPr>
              <a:t>‹#›</a:t>
            </a:fld>
            <a:endParaRPr lang="en-GB"/>
          </a:p>
        </p:txBody>
      </p:sp>
      <p:pic>
        <p:nvPicPr>
          <p:cNvPr id="37896" name="Picture 2"/>
          <p:cNvPicPr>
            <a:picLocks noChangeAspect="1" noChangeArrowheads="1"/>
          </p:cNvPicPr>
          <p:nvPr userDrawn="1"/>
        </p:nvPicPr>
        <p:blipFill>
          <a:blip r:embed="rId14"/>
          <a:srcRect/>
          <a:stretch>
            <a:fillRect/>
          </a:stretch>
        </p:blipFill>
        <p:spPr bwMode="auto">
          <a:xfrm>
            <a:off x="-107950" y="-109538"/>
            <a:ext cx="817563" cy="7083426"/>
          </a:xfrm>
          <a:prstGeom prst="rect">
            <a:avLst/>
          </a:prstGeom>
          <a:noFill/>
          <a:ln w="9525">
            <a:noFill/>
            <a:miter lim="800000"/>
            <a:headEnd/>
            <a:tailEnd/>
          </a:ln>
        </p:spPr>
      </p:pic>
    </p:spTree>
    <p:extLst>
      <p:ext uri="{BB962C8B-B14F-4D97-AF65-F5344CB8AC3E}">
        <p14:creationId xmlns:p14="http://schemas.microsoft.com/office/powerpoint/2010/main" val="6401416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36" r:id="rId12"/>
  </p:sldLayoutIdLst>
  <p:transition>
    <p:checke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A4681-C9BC-4364-B139-7BAFD79DE16D}" type="datetimeFigureOut">
              <a:rPr lang="en-GB" smtClean="0"/>
              <a:t>31/12/2019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E54E3-9F52-4F4B-B66B-9FB4324B7342}" type="slidenum">
              <a:rPr lang="en-GB" smtClean="0"/>
              <a:t>‹#›</a:t>
            </a:fld>
            <a:endParaRPr lang="en-GB"/>
          </a:p>
        </p:txBody>
      </p:sp>
    </p:spTree>
    <p:extLst>
      <p:ext uri="{BB962C8B-B14F-4D97-AF65-F5344CB8AC3E}">
        <p14:creationId xmlns:p14="http://schemas.microsoft.com/office/powerpoint/2010/main" val="31519061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3"/>
          <p:cNvPicPr>
            <a:picLocks noChangeAspect="1" noChangeArrowheads="1"/>
          </p:cNvPicPr>
          <p:nvPr userDrawn="1"/>
        </p:nvPicPr>
        <p:blipFill>
          <a:blip r:embed="rId15"/>
          <a:srcRect/>
          <a:stretch>
            <a:fillRect/>
          </a:stretch>
        </p:blipFill>
        <p:spPr bwMode="auto">
          <a:xfrm>
            <a:off x="7740650" y="5135563"/>
            <a:ext cx="1328738" cy="1749425"/>
          </a:xfrm>
          <a:prstGeom prst="rect">
            <a:avLst/>
          </a:prstGeom>
          <a:noFill/>
          <a:ln w="9525">
            <a:noFill/>
            <a:miter lim="800000"/>
            <a:headEnd/>
            <a:tailEnd/>
          </a:ln>
        </p:spPr>
      </p:pic>
      <p:sp>
        <p:nvSpPr>
          <p:cNvPr id="1331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331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a:solidFill>
                  <a:prstClr val="black">
                    <a:tint val="75000"/>
                  </a:prstClr>
                </a:solidFill>
                <a:latin typeface="+mn-lt"/>
                <a:cs typeface="+mn-cs"/>
              </a:defRPr>
            </a:lvl1pPr>
          </a:lstStyle>
          <a:p>
            <a:pPr>
              <a:defRPr/>
            </a:pPr>
            <a:fld id="{CBE1FC32-01FC-49B0-BCF7-9D9063217132}" type="datetime1">
              <a:rPr lang="en-GB"/>
              <a:pPr>
                <a:defRPr/>
              </a:pPr>
              <a:t>31/12/2019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Calibri"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a:solidFill>
                  <a:prstClr val="black">
                    <a:tint val="75000"/>
                  </a:prstClr>
                </a:solidFill>
                <a:latin typeface="+mn-lt"/>
                <a:cs typeface="+mn-cs"/>
              </a:defRPr>
            </a:lvl1pPr>
          </a:lstStyle>
          <a:p>
            <a:pPr>
              <a:defRPr/>
            </a:pPr>
            <a:fld id="{85CFAF87-3942-406F-AF8E-CE74F274D4E1}" type="slidenum">
              <a:rPr lang="en-GB"/>
              <a:pPr>
                <a:defRPr/>
              </a:pPr>
              <a:t>‹#›</a:t>
            </a:fld>
            <a:endParaRPr lang="en-GB"/>
          </a:p>
        </p:txBody>
      </p:sp>
      <p:pic>
        <p:nvPicPr>
          <p:cNvPr id="13320" name="Picture 2"/>
          <p:cNvPicPr>
            <a:picLocks noChangeAspect="1" noChangeArrowheads="1"/>
          </p:cNvPicPr>
          <p:nvPr userDrawn="1"/>
        </p:nvPicPr>
        <p:blipFill>
          <a:blip r:embed="rId16"/>
          <a:srcRect/>
          <a:stretch>
            <a:fillRect/>
          </a:stretch>
        </p:blipFill>
        <p:spPr bwMode="auto">
          <a:xfrm>
            <a:off x="-107950" y="-109538"/>
            <a:ext cx="817563" cy="7083426"/>
          </a:xfrm>
          <a:prstGeom prst="rect">
            <a:avLst/>
          </a:prstGeom>
          <a:noFill/>
          <a:ln w="9525">
            <a:noFill/>
            <a:miter lim="800000"/>
            <a:headEnd/>
            <a:tailEnd/>
          </a:ln>
        </p:spPr>
      </p:pic>
    </p:spTree>
    <p:extLst>
      <p:ext uri="{BB962C8B-B14F-4D97-AF65-F5344CB8AC3E}">
        <p14:creationId xmlns:p14="http://schemas.microsoft.com/office/powerpoint/2010/main" val="30101180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ransition spd="slow">
    <p:checke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A9B6F-C592-4EC6-9F59-DE7E01D7F30C}" type="datetimeFigureOut">
              <a:rPr lang="en-GB" smtClean="0"/>
              <a:t>31/12/2019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7C6C1-81D0-4630-AA42-E4B851BC7165}" type="slidenum">
              <a:rPr lang="en-GB" smtClean="0"/>
              <a:t>‹#›</a:t>
            </a:fld>
            <a:endParaRPr lang="en-GB"/>
          </a:p>
        </p:txBody>
      </p:sp>
    </p:spTree>
    <p:extLst>
      <p:ext uri="{BB962C8B-B14F-4D97-AF65-F5344CB8AC3E}">
        <p14:creationId xmlns:p14="http://schemas.microsoft.com/office/powerpoint/2010/main" val="162605833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HgLYI9KZ-A"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www.npr.org/sections/health-shots/2015/03/02/387007941/take-the-ace-quiz-and-learn-what-it-does-and-doesnt-mean?t=1575823042096" TargetMode="External"/><Relationship Id="rId7" Type="http://schemas.openxmlformats.org/officeDocument/2006/relationships/diagramLayout" Target="../diagrams/layout1.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Data" Target="../diagrams/data1.xml"/><Relationship Id="rId5" Type="http://schemas.openxmlformats.org/officeDocument/2006/relationships/image" Target="../media/image14.jpeg"/><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hyperlink" Target="http://circaok.com/index.html"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7xuWzPRf0ro" TargetMode="External"/><Relationship Id="rId7"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hyperlink" Target="http://keepkidssafe.org/effects-of-child-abuse/"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hyperlink" Target="https://www.traumainformedschools.co.uk/" TargetMode="External"/><Relationship Id="rId2" Type="http://schemas.openxmlformats.org/officeDocument/2006/relationships/notesSlide" Target="../notesSlides/notesSlide28.xml"/><Relationship Id="rId1" Type="http://schemas.openxmlformats.org/officeDocument/2006/relationships/slideLayout" Target="../slideLayouts/slideLayout23.xml"/><Relationship Id="rId5" Type="http://schemas.openxmlformats.org/officeDocument/2006/relationships/hyperlink" Target="https://www.traumainformedschools.co.uk/our-mission" TargetMode="Externa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8.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7xuWzPRf0ro" TargetMode="External"/><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hyperlink" Target="https://www.youtube.com/watch?v=95ovIJ3dsNk" TargetMode="Externa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8F93B7-8DE8-43F3-B740-C165DD3BB4D7}"/>
              </a:ext>
            </a:extLst>
          </p:cNvPr>
          <p:cNvSpPr txBox="1"/>
          <p:nvPr/>
        </p:nvSpPr>
        <p:spPr>
          <a:xfrm>
            <a:off x="899592" y="84102"/>
            <a:ext cx="7920880" cy="7017306"/>
          </a:xfrm>
          <a:prstGeom prst="rect">
            <a:avLst/>
          </a:prstGeom>
          <a:noFill/>
        </p:spPr>
        <p:txBody>
          <a:bodyPr wrap="square" rtlCol="0">
            <a:spAutoFit/>
          </a:bodyPr>
          <a:lstStyle/>
          <a:p>
            <a:pPr>
              <a:spcBef>
                <a:spcPct val="0"/>
              </a:spcBef>
            </a:pPr>
            <a:r>
              <a:rPr lang="en-GB" b="1" dirty="0"/>
              <a:t>Background</a:t>
            </a:r>
          </a:p>
          <a:p>
            <a:pPr>
              <a:spcBef>
                <a:spcPct val="0"/>
              </a:spcBef>
            </a:pPr>
            <a:r>
              <a:rPr lang="en-GB" dirty="0"/>
              <a:t>- created as an ‘off-the-peg’ piece of bite-sized training for ‘SEMH Champions’ in Dover District to take back and cascade to staff in their schools (following a ‘train-the-trainer network/CPD session where Champs were walked through the presentation and resources). </a:t>
            </a:r>
          </a:p>
          <a:p>
            <a:pPr>
              <a:spcBef>
                <a:spcPct val="0"/>
              </a:spcBef>
            </a:pPr>
            <a:r>
              <a:rPr lang="en-GB" dirty="0"/>
              <a:t>- content largely based on the recent KCA (Kate Cairns Associates) ½-day ‘trauma-informed practice’ workshops funded by KCC with the aim of developing trauma informed practice across the county for practitioners and leaders working at the front line with children and young people.  </a:t>
            </a:r>
          </a:p>
          <a:p>
            <a:pPr>
              <a:spcBef>
                <a:spcPct val="0"/>
              </a:spcBef>
            </a:pPr>
            <a:endParaRPr lang="en-GB" dirty="0"/>
          </a:p>
          <a:p>
            <a:pPr>
              <a:spcBef>
                <a:spcPct val="0"/>
              </a:spcBef>
            </a:pPr>
            <a:r>
              <a:rPr lang="en-GB" b="1" dirty="0"/>
              <a:t>Aims</a:t>
            </a:r>
          </a:p>
          <a:p>
            <a:pPr marL="285750" indent="-285750">
              <a:spcBef>
                <a:spcPct val="0"/>
              </a:spcBef>
              <a:buFont typeface="Arial" panose="020B0604020202020204" pitchFamily="34" charset="0"/>
              <a:buChar char="•"/>
            </a:pPr>
            <a:r>
              <a:rPr lang="en-GB" dirty="0"/>
              <a:t>raise awareness of the impact of trauma on childhood development </a:t>
            </a:r>
          </a:p>
          <a:p>
            <a:pPr marL="285750" indent="-285750">
              <a:spcBef>
                <a:spcPct val="0"/>
              </a:spcBef>
              <a:buFont typeface="Arial" panose="020B0604020202020204" pitchFamily="34" charset="0"/>
              <a:buChar char="•"/>
            </a:pPr>
            <a:r>
              <a:rPr lang="en-GB" dirty="0"/>
              <a:t>staff to reframe the way they think and act and the language they use in light of this knowledge and understanding</a:t>
            </a:r>
          </a:p>
          <a:p>
            <a:pPr marL="285750" indent="-285750">
              <a:spcBef>
                <a:spcPct val="0"/>
              </a:spcBef>
              <a:buFont typeface="Arial" panose="020B0604020202020204" pitchFamily="34" charset="0"/>
              <a:buChar char="•"/>
            </a:pPr>
            <a:r>
              <a:rPr lang="en-GB" dirty="0"/>
              <a:t>encourage reflection on our part in the outcomes / prognosis for more vulnerable learners (part of the problem or part of the solution?)</a:t>
            </a:r>
          </a:p>
          <a:p>
            <a:pPr marL="285750" indent="-285750">
              <a:spcBef>
                <a:spcPct val="0"/>
              </a:spcBef>
              <a:buFontTx/>
              <a:buChar char="-"/>
            </a:pPr>
            <a:endParaRPr lang="en-GB" dirty="0"/>
          </a:p>
          <a:p>
            <a:pPr>
              <a:spcBef>
                <a:spcPct val="0"/>
              </a:spcBef>
            </a:pPr>
            <a:r>
              <a:rPr lang="en-GB" b="1" dirty="0"/>
              <a:t>Note</a:t>
            </a:r>
          </a:p>
          <a:p>
            <a:pPr>
              <a:spcBef>
                <a:spcPct val="0"/>
              </a:spcBef>
            </a:pPr>
            <a:r>
              <a:rPr lang="en-GB" dirty="0"/>
              <a:t>- naturally, people are free to adapt further as they see fit but please be sure to acknowledge the KCA slides and supplementary resources </a:t>
            </a:r>
          </a:p>
          <a:p>
            <a:endParaRPr lang="en-GB" dirty="0"/>
          </a:p>
          <a:p>
            <a:r>
              <a:rPr lang="en-GB" b="1" dirty="0"/>
              <a:t>Health warning?</a:t>
            </a:r>
          </a:p>
          <a:p>
            <a:r>
              <a:rPr lang="en-GB" dirty="0"/>
              <a:t>- given the subject matter, it might be a good idea to offer people the standard ‘emotional opt-out’ if they feel uncomfortable at any point for whatever reason </a:t>
            </a:r>
          </a:p>
          <a:p>
            <a:endParaRPr lang="en-GB" dirty="0"/>
          </a:p>
        </p:txBody>
      </p:sp>
    </p:spTree>
    <p:extLst>
      <p:ext uri="{BB962C8B-B14F-4D97-AF65-F5344CB8AC3E}">
        <p14:creationId xmlns:p14="http://schemas.microsoft.com/office/powerpoint/2010/main" val="667716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221CE280-EFD5-48A5-ABC5-E0C6287185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745328"/>
            <a:ext cx="2459247" cy="3578270"/>
          </a:xfrm>
          <a:prstGeom prst="rect">
            <a:avLst/>
          </a:prstGeom>
        </p:spPr>
      </p:pic>
      <p:sp>
        <p:nvSpPr>
          <p:cNvPr id="2" name="Rectangle 2">
            <a:extLst>
              <a:ext uri="{FF2B5EF4-FFF2-40B4-BE49-F238E27FC236}">
                <a16:creationId xmlns:a16="http://schemas.microsoft.com/office/drawing/2014/main" id="{F06EFCD5-A13A-46C6-868B-0439F7F78814}"/>
              </a:ext>
            </a:extLst>
          </p:cNvPr>
          <p:cNvSpPr txBox="1">
            <a:spLocks/>
          </p:cNvSpPr>
          <p:nvPr/>
        </p:nvSpPr>
        <p:spPr bwMode="auto">
          <a:xfrm>
            <a:off x="956931" y="44624"/>
            <a:ext cx="7729869" cy="7013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2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sysClr val="windowText" lastClr="000000"/>
                </a:solidFill>
                <a:effectLst/>
                <a:uLnTx/>
                <a:uFillTx/>
                <a:latin typeface="Calibri"/>
                <a:ea typeface="+mj-ea"/>
                <a:cs typeface="+mj-cs"/>
              </a:rPr>
              <a:t>ACEs (Adverse Childhood Experiences)</a:t>
            </a:r>
            <a:endParaRPr kumimoji="0" lang="en-GB" sz="2700" b="1" i="0" u="none" strike="noStrike" kern="1200" cap="none" spc="0" normalizeH="0" baseline="0" noProof="0" dirty="0">
              <a:ln>
                <a:noFill/>
              </a:ln>
              <a:solidFill>
                <a:sysClr val="window" lastClr="FFFFFF">
                  <a:lumMod val="65000"/>
                </a:sysClr>
              </a:solidFill>
              <a:effectLst/>
              <a:uLnTx/>
              <a:uFillTx/>
              <a:latin typeface="Calibri"/>
              <a:ea typeface="+mj-ea"/>
              <a:cs typeface="+mj-cs"/>
            </a:endParaRPr>
          </a:p>
        </p:txBody>
      </p:sp>
      <p:sp>
        <p:nvSpPr>
          <p:cNvPr id="3" name="Rectangle 2">
            <a:extLst>
              <a:ext uri="{FF2B5EF4-FFF2-40B4-BE49-F238E27FC236}">
                <a16:creationId xmlns:a16="http://schemas.microsoft.com/office/drawing/2014/main" id="{971D71E7-18EC-42A4-91DA-5069C663B31A}"/>
              </a:ext>
            </a:extLst>
          </p:cNvPr>
          <p:cNvSpPr/>
          <p:nvPr/>
        </p:nvSpPr>
        <p:spPr>
          <a:xfrm>
            <a:off x="755576" y="6495147"/>
            <a:ext cx="8298668" cy="24622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charset="0"/>
                <a:ea typeface="+mn-ea"/>
                <a:cs typeface="Arial" charset="0"/>
              </a:rPr>
              <a:t>Copyright 2013. Robert Wood Johnson Foundation. Full infographic is available at: www.rwjf.org/en/library/infographics/the-truth-about-aces.html </a:t>
            </a:r>
          </a:p>
        </p:txBody>
      </p:sp>
      <p:sp>
        <p:nvSpPr>
          <p:cNvPr id="4" name="TextBox 3">
            <a:extLst>
              <a:ext uri="{FF2B5EF4-FFF2-40B4-BE49-F238E27FC236}">
                <a16:creationId xmlns:a16="http://schemas.microsoft.com/office/drawing/2014/main" id="{219A11BD-5EB2-4BD1-A963-E41F2A48ECD9}"/>
              </a:ext>
            </a:extLst>
          </p:cNvPr>
          <p:cNvSpPr txBox="1"/>
          <p:nvPr/>
        </p:nvSpPr>
        <p:spPr>
          <a:xfrm>
            <a:off x="1115616" y="736641"/>
            <a:ext cx="7251404" cy="5572679"/>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Physical abuse</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Sexual abuse</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Emotional/verbal abuse</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Physical neglect</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Emotional neglect</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Mother treated violently</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Household substance abuse</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Household mental illness</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Parental separation or divorce</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Incarcerated household member</a:t>
            </a:r>
            <a:endParaRPr kumimoji="0" lang="en-GB" sz="2400" b="0" i="0" u="none" strike="noStrike" kern="1200" cap="none" spc="0" normalizeH="0" baseline="0" noProof="0" dirty="0">
              <a:ln>
                <a:noFill/>
              </a:ln>
              <a:solidFill>
                <a:prstClr val="black"/>
              </a:solidFill>
              <a:effectLst/>
              <a:uLnTx/>
              <a:uFillTx/>
              <a:latin typeface="Calibri"/>
              <a:ea typeface="+mn-ea"/>
              <a:cs typeface="Arial" charset="0"/>
            </a:endParaRPr>
          </a:p>
        </p:txBody>
      </p:sp>
      <p:pic>
        <p:nvPicPr>
          <p:cNvPr id="10" name="Picture 9" descr="A screenshot of a cell phone&#10;&#10;Description automatically generated">
            <a:extLst>
              <a:ext uri="{FF2B5EF4-FFF2-40B4-BE49-F238E27FC236}">
                <a16:creationId xmlns:a16="http://schemas.microsoft.com/office/drawing/2014/main" id="{3678D6D2-942B-4450-8136-EEC1E38AD4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000" t="18478" r="2700" b="57379"/>
          <a:stretch/>
        </p:blipFill>
        <p:spPr>
          <a:xfrm>
            <a:off x="820406" y="836712"/>
            <a:ext cx="7568018" cy="5618828"/>
          </a:xfrm>
          <a:prstGeom prst="rect">
            <a:avLst/>
          </a:prstGeom>
        </p:spPr>
      </p:pic>
    </p:spTree>
    <p:extLst>
      <p:ext uri="{BB962C8B-B14F-4D97-AF65-F5344CB8AC3E}">
        <p14:creationId xmlns:p14="http://schemas.microsoft.com/office/powerpoint/2010/main" val="94279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iterate type="wd">
                                    <p:tmAbs val="0"/>
                                  </p:iterate>
                                  <p:childTnLst>
                                    <p:set>
                                      <p:cBhvr>
                                        <p:cTn id="12" dur="1" fill="hold">
                                          <p:stCondLst>
                                            <p:cond delay="0"/>
                                          </p:stCondLst>
                                        </p:cTn>
                                        <p:tgtEl>
                                          <p:spTgt spid="4"/>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159DB767-810D-470C-B24C-A6F00D3AC02F}"/>
              </a:ext>
            </a:extLst>
          </p:cNvPr>
          <p:cNvPicPr>
            <a:picLocks noChangeAspect="1"/>
          </p:cNvPicPr>
          <p:nvPr/>
        </p:nvPicPr>
        <p:blipFill rotWithShape="1">
          <a:blip r:embed="rId4"/>
          <a:srcRect r="29525" b="9560"/>
          <a:stretch/>
        </p:blipFill>
        <p:spPr>
          <a:xfrm>
            <a:off x="864555" y="343108"/>
            <a:ext cx="7955917" cy="5765592"/>
          </a:xfrm>
          <a:prstGeom prst="rect">
            <a:avLst/>
          </a:prstGeom>
        </p:spPr>
      </p:pic>
      <p:sp>
        <p:nvSpPr>
          <p:cNvPr id="3" name="Arrow: Right 2">
            <a:hlinkClick r:id="rId3"/>
            <a:extLst>
              <a:ext uri="{FF2B5EF4-FFF2-40B4-BE49-F238E27FC236}">
                <a16:creationId xmlns:a16="http://schemas.microsoft.com/office/drawing/2014/main" id="{65654D3E-EBE8-4459-AD12-5B0FBCB51211}"/>
              </a:ext>
            </a:extLst>
          </p:cNvPr>
          <p:cNvSpPr/>
          <p:nvPr/>
        </p:nvSpPr>
        <p:spPr>
          <a:xfrm>
            <a:off x="4122433" y="5684473"/>
            <a:ext cx="1440160" cy="733659"/>
          </a:xfrm>
          <a:prstGeom prst="rightArrow">
            <a:avLst/>
          </a:prstGeom>
          <a:solidFill>
            <a:srgbClr val="FF0000"/>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Verdana"/>
                <a:ea typeface="Verdana"/>
                <a:cs typeface="Verdana"/>
                <a:sym typeface="Verdana"/>
              </a:rPr>
              <a:t>5m 43s</a:t>
            </a:r>
          </a:p>
        </p:txBody>
      </p:sp>
    </p:spTree>
    <p:extLst>
      <p:ext uri="{BB962C8B-B14F-4D97-AF65-F5344CB8AC3E}">
        <p14:creationId xmlns:p14="http://schemas.microsoft.com/office/powerpoint/2010/main" val="251725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981DA8E-ED3A-4C5C-B6FC-673C422DCA72}"/>
              </a:ext>
            </a:extLst>
          </p:cNvPr>
          <p:cNvSpPr txBox="1">
            <a:spLocks/>
          </p:cNvSpPr>
          <p:nvPr/>
        </p:nvSpPr>
        <p:spPr bwMode="auto">
          <a:xfrm>
            <a:off x="956931" y="116632"/>
            <a:ext cx="7729869" cy="7013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ysClr val="windowText" lastClr="000000"/>
                </a:solidFill>
                <a:effectLst/>
                <a:uLnTx/>
                <a:uFillTx/>
                <a:latin typeface="Calibri"/>
                <a:ea typeface="+mj-ea"/>
                <a:cs typeface="+mj-cs"/>
              </a:rPr>
              <a:t>ACEs scores and risk</a:t>
            </a:r>
            <a:endParaRPr kumimoji="0" lang="en-GB" sz="4000" b="1" i="0" u="none" strike="noStrike" kern="1200" cap="none" spc="0" normalizeH="0" baseline="0" noProof="0" dirty="0">
              <a:ln>
                <a:noFill/>
              </a:ln>
              <a:solidFill>
                <a:sysClr val="window" lastClr="FFFFFF">
                  <a:lumMod val="65000"/>
                </a:sysClr>
              </a:solidFill>
              <a:effectLst/>
              <a:uLnTx/>
              <a:uFillTx/>
              <a:latin typeface="Calibri"/>
              <a:ea typeface="+mj-ea"/>
              <a:cs typeface="+mj-cs"/>
            </a:endParaRPr>
          </a:p>
        </p:txBody>
      </p:sp>
      <p:sp>
        <p:nvSpPr>
          <p:cNvPr id="3" name="TextBox 2">
            <a:extLst>
              <a:ext uri="{FF2B5EF4-FFF2-40B4-BE49-F238E27FC236}">
                <a16:creationId xmlns:a16="http://schemas.microsoft.com/office/drawing/2014/main" id="{F95D22D5-9F97-406D-873A-0961D9600B3F}"/>
              </a:ext>
            </a:extLst>
          </p:cNvPr>
          <p:cNvSpPr txBox="1"/>
          <p:nvPr/>
        </p:nvSpPr>
        <p:spPr>
          <a:xfrm>
            <a:off x="933716" y="772027"/>
            <a:ext cx="4698532" cy="4092211"/>
          </a:xfrm>
          <a:prstGeom prst="rect">
            <a:avLst/>
          </a:prstGeom>
          <a:noFill/>
        </p:spPr>
        <p:txBody>
          <a:bodyPr wrap="square" rtlCol="0">
            <a:spAutoFit/>
          </a:bodyPr>
          <a:lstStyle/>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charset="0"/>
                <a:ea typeface="+mn-ea"/>
                <a:cs typeface="Arial" charset="0"/>
              </a:rPr>
              <a:t>ACEs are common – 64% of adults have at least one…</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lang="en-GB" sz="2200" dirty="0">
                <a:solidFill>
                  <a:prstClr val="black"/>
                </a:solidFill>
              </a:rPr>
              <a:t>ACEs tend not to occur alone – if you have one, there’s an 87% chance of having 2 or more…</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lang="en-GB" sz="2200" dirty="0">
                <a:solidFill>
                  <a:prstClr val="black"/>
                </a:solidFill>
              </a:rPr>
              <a:t>The more ACEs you have, the greater the risk of adverse outcomes…</a:t>
            </a:r>
            <a:endParaRPr kumimoji="0" lang="en-GB" sz="22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4" name="Picture 3">
            <a:hlinkClick r:id="rId3"/>
            <a:extLst>
              <a:ext uri="{FF2B5EF4-FFF2-40B4-BE49-F238E27FC236}">
                <a16:creationId xmlns:a16="http://schemas.microsoft.com/office/drawing/2014/main" id="{BD4A0D40-E30B-448E-A766-C2EEB21314C9}"/>
              </a:ext>
            </a:extLst>
          </p:cNvPr>
          <p:cNvPicPr>
            <a:picLocks noChangeAspect="1"/>
          </p:cNvPicPr>
          <p:nvPr/>
        </p:nvPicPr>
        <p:blipFill rotWithShape="1">
          <a:blip r:embed="rId4"/>
          <a:srcRect l="22067" t="47929" r="35661" b="25575"/>
          <a:stretch/>
        </p:blipFill>
        <p:spPr>
          <a:xfrm>
            <a:off x="1176481" y="5013176"/>
            <a:ext cx="3966849" cy="140408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93B98D78-A5E6-42FC-9E0D-8488800300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6402" t="51613" r="6899" b="34359"/>
          <a:stretch/>
        </p:blipFill>
        <p:spPr>
          <a:xfrm>
            <a:off x="5312779" y="1556792"/>
            <a:ext cx="3744416" cy="2081805"/>
          </a:xfrm>
          <a:prstGeom prst="rect">
            <a:avLst/>
          </a:prstGeom>
        </p:spPr>
      </p:pic>
      <p:graphicFrame>
        <p:nvGraphicFramePr>
          <p:cNvPr id="6" name="Diagram 5">
            <a:extLst>
              <a:ext uri="{FF2B5EF4-FFF2-40B4-BE49-F238E27FC236}">
                <a16:creationId xmlns:a16="http://schemas.microsoft.com/office/drawing/2014/main" id="{4C4C35DE-C9F1-4106-A9EA-CDC437427F0E}"/>
              </a:ext>
            </a:extLst>
          </p:cNvPr>
          <p:cNvGraphicFramePr/>
          <p:nvPr>
            <p:extLst>
              <p:ext uri="{D42A27DB-BD31-4B8C-83A1-F6EECF244321}">
                <p14:modId xmlns:p14="http://schemas.microsoft.com/office/powerpoint/2010/main" val="3952472448"/>
              </p:ext>
            </p:extLst>
          </p:nvPr>
        </p:nvGraphicFramePr>
        <p:xfrm>
          <a:off x="5380980" y="4081875"/>
          <a:ext cx="4019128" cy="25338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5436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C1B666F-94E8-416F-9AB0-C170B2841DCC}"/>
              </a:ext>
            </a:extLst>
          </p:cNvPr>
          <p:cNvSpPr txBox="1">
            <a:spLocks/>
          </p:cNvSpPr>
          <p:nvPr/>
        </p:nvSpPr>
        <p:spPr bwMode="auto">
          <a:xfrm>
            <a:off x="956931" y="116632"/>
            <a:ext cx="7729869" cy="7013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ysClr val="windowText" lastClr="000000"/>
                </a:solidFill>
                <a:effectLst/>
                <a:highlight>
                  <a:srgbClr val="FFFF00"/>
                </a:highlight>
                <a:uLnTx/>
                <a:uFillTx/>
                <a:latin typeface="Calibri"/>
                <a:ea typeface="+mj-ea"/>
                <a:cs typeface="+mj-cs"/>
              </a:rPr>
              <a:t>Statistically</a:t>
            </a:r>
            <a:r>
              <a:rPr kumimoji="0" lang="en-GB" sz="4000" b="1" i="0" u="none" strike="noStrike" kern="1200" cap="none" spc="0" normalizeH="0" baseline="0" noProof="0" dirty="0">
                <a:ln>
                  <a:noFill/>
                </a:ln>
                <a:solidFill>
                  <a:sysClr val="windowText" lastClr="000000"/>
                </a:solidFill>
                <a:effectLst/>
                <a:uLnTx/>
                <a:uFillTx/>
                <a:latin typeface="Calibri"/>
                <a:ea typeface="+mj-ea"/>
                <a:cs typeface="+mj-cs"/>
              </a:rPr>
              <a:t> speaking…</a:t>
            </a:r>
            <a:endParaRPr kumimoji="0" lang="en-GB" sz="4000" b="1" i="0" u="none" strike="noStrike" kern="1200" cap="none" spc="0" normalizeH="0" baseline="0" noProof="0" dirty="0">
              <a:ln>
                <a:noFill/>
              </a:ln>
              <a:solidFill>
                <a:sysClr val="window" lastClr="FFFFFF">
                  <a:lumMod val="65000"/>
                </a:sysClr>
              </a:solidFill>
              <a:effectLst/>
              <a:uLnTx/>
              <a:uFillTx/>
              <a:latin typeface="Calibri"/>
              <a:ea typeface="+mj-ea"/>
              <a:cs typeface="+mj-cs"/>
            </a:endParaRPr>
          </a:p>
        </p:txBody>
      </p:sp>
      <p:sp>
        <p:nvSpPr>
          <p:cNvPr id="3" name="TextBox 2">
            <a:extLst>
              <a:ext uri="{FF2B5EF4-FFF2-40B4-BE49-F238E27FC236}">
                <a16:creationId xmlns:a16="http://schemas.microsoft.com/office/drawing/2014/main" id="{AC1CFA90-A167-432F-B2FA-E4A5156F6511}"/>
              </a:ext>
            </a:extLst>
          </p:cNvPr>
          <p:cNvSpPr txBox="1"/>
          <p:nvPr/>
        </p:nvSpPr>
        <p:spPr>
          <a:xfrm>
            <a:off x="1137020" y="1116855"/>
            <a:ext cx="7251404" cy="4640501"/>
          </a:xfrm>
          <a:prstGeom prst="rect">
            <a:avLst/>
          </a:prstGeom>
          <a:noFill/>
        </p:spPr>
        <p:txBody>
          <a:bodyPr wrap="square" rtlCol="0">
            <a:spAutoFit/>
          </a:bodyPr>
          <a:lstStyle/>
          <a:p>
            <a:pPr lvl="0"/>
            <a:r>
              <a:rPr lang="en-GB" sz="2400" dirty="0">
                <a:solidFill>
                  <a:prstClr val="black"/>
                </a:solidFill>
              </a:rPr>
              <a:t>UK study suggests those with </a:t>
            </a:r>
            <a:r>
              <a:rPr lang="en-GB" sz="2400" b="1" dirty="0">
                <a:solidFill>
                  <a:prstClr val="black"/>
                </a:solidFill>
              </a:rPr>
              <a:t>4 ACEs + </a:t>
            </a:r>
            <a:r>
              <a:rPr lang="en-GB" sz="2400" dirty="0">
                <a:solidFill>
                  <a:prstClr val="black"/>
                </a:solidFill>
              </a:rPr>
              <a:t>are:</a:t>
            </a:r>
          </a:p>
          <a:p>
            <a:pPr lvl="0"/>
            <a:r>
              <a:rPr lang="en-GB" sz="2400" dirty="0">
                <a:solidFill>
                  <a:prstClr val="black"/>
                </a:solidFill>
              </a:rPr>
              <a:t> </a:t>
            </a:r>
            <a:endParaRPr kumimoji="0" lang="en-GB" sz="2400" b="0"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lang="en-GB" sz="2400" b="1" dirty="0">
                <a:solidFill>
                  <a:prstClr val="black"/>
                </a:solidFill>
              </a:rPr>
              <a:t>2</a:t>
            </a: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x</a:t>
            </a: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		more likely to have</a:t>
            </a:r>
            <a:r>
              <a:rPr lang="en-GB" sz="2400" dirty="0">
                <a:solidFill>
                  <a:prstClr val="black"/>
                </a:solidFill>
              </a:rPr>
              <a:t> a </a:t>
            </a:r>
            <a:r>
              <a:rPr lang="en-GB" sz="2400" b="1" dirty="0">
                <a:solidFill>
                  <a:prstClr val="black"/>
                </a:solidFill>
              </a:rPr>
              <a:t>poor diet</a:t>
            </a:r>
            <a:endParaRPr kumimoji="0" lang="en-GB" sz="2400" b="1"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lang="en-GB" sz="2400" b="1" dirty="0">
                <a:solidFill>
                  <a:prstClr val="black"/>
                </a:solidFill>
              </a:rPr>
              <a:t>3x</a:t>
            </a:r>
            <a:r>
              <a:rPr lang="en-GB" sz="2400" dirty="0">
                <a:solidFill>
                  <a:prstClr val="black"/>
                </a:solidFill>
              </a:rPr>
              <a:t>		</a:t>
            </a: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more likely to </a:t>
            </a: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smoke</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lang="en-GB" sz="2400" b="1" dirty="0">
                <a:solidFill>
                  <a:prstClr val="black"/>
                </a:solidFill>
              </a:rPr>
              <a:t>5x</a:t>
            </a:r>
            <a:r>
              <a:rPr lang="en-GB" sz="2400" dirty="0">
                <a:solidFill>
                  <a:prstClr val="black"/>
                </a:solidFill>
              </a:rPr>
              <a:t>		more likely to have </a:t>
            </a:r>
            <a:r>
              <a:rPr lang="en-GB" sz="2400" b="1" dirty="0">
                <a:solidFill>
                  <a:prstClr val="black"/>
                </a:solidFill>
              </a:rPr>
              <a:t>had sex under 16</a:t>
            </a:r>
            <a:endParaRPr kumimoji="0" lang="en-GB" sz="2400" b="1"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7x</a:t>
            </a: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		more likely to be </a:t>
            </a: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alcoholic</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10x</a:t>
            </a: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		more likely to </a:t>
            </a: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inject drugs</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lang="en-GB" sz="2400" b="1" dirty="0">
                <a:solidFill>
                  <a:prstClr val="black"/>
                </a:solidFill>
              </a:rPr>
              <a:t>11x</a:t>
            </a:r>
            <a:r>
              <a:rPr lang="en-GB" sz="2400" dirty="0">
                <a:solidFill>
                  <a:prstClr val="black"/>
                </a:solidFill>
              </a:rPr>
              <a:t>		more likely to have been </a:t>
            </a:r>
            <a:r>
              <a:rPr lang="en-GB" sz="2400" b="1" dirty="0">
                <a:solidFill>
                  <a:prstClr val="black"/>
                </a:solidFill>
              </a:rPr>
              <a:t>incarcerated</a:t>
            </a:r>
            <a:endParaRPr kumimoji="0" lang="en-GB" sz="2400" b="1" i="0" u="none" strike="noStrike" kern="1200" cap="none" spc="0" normalizeH="0" baseline="0" noProof="0" dirty="0">
              <a:ln>
                <a:noFill/>
              </a:ln>
              <a:solidFill>
                <a:prstClr val="black"/>
              </a:solidFill>
              <a:effectLst/>
              <a:uLnTx/>
              <a:uFillTx/>
              <a:latin typeface="Arial" charset="0"/>
              <a:ea typeface="+mn-ea"/>
              <a:cs typeface="Arial" charset="0"/>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12x</a:t>
            </a: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		more likely to </a:t>
            </a: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attempt</a:t>
            </a: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 </a:t>
            </a:r>
            <a:r>
              <a:rPr kumimoji="0" lang="en-GB" sz="2400" b="1" i="0" u="none" strike="noStrike" kern="1200" cap="none" spc="0" normalizeH="0" baseline="0" noProof="0" dirty="0">
                <a:ln>
                  <a:noFill/>
                </a:ln>
                <a:solidFill>
                  <a:prstClr val="black"/>
                </a:solidFill>
                <a:effectLst/>
                <a:uLnTx/>
                <a:uFillTx/>
                <a:latin typeface="Arial" charset="0"/>
                <a:ea typeface="+mn-ea"/>
                <a:cs typeface="Arial" charset="0"/>
              </a:rPr>
              <a:t>suicide</a:t>
            </a:r>
          </a:p>
        </p:txBody>
      </p:sp>
      <p:sp>
        <p:nvSpPr>
          <p:cNvPr id="4" name="TextBox 3">
            <a:extLst>
              <a:ext uri="{FF2B5EF4-FFF2-40B4-BE49-F238E27FC236}">
                <a16:creationId xmlns:a16="http://schemas.microsoft.com/office/drawing/2014/main" id="{A9C7CCFC-D817-4D2E-927E-EC6ECB25AA7C}"/>
              </a:ext>
            </a:extLst>
          </p:cNvPr>
          <p:cNvSpPr txBox="1"/>
          <p:nvPr/>
        </p:nvSpPr>
        <p:spPr>
          <a:xfrm>
            <a:off x="1331640" y="6093296"/>
            <a:ext cx="5328592" cy="307777"/>
          </a:xfrm>
          <a:prstGeom prst="rect">
            <a:avLst/>
          </a:prstGeom>
          <a:noFill/>
        </p:spPr>
        <p:txBody>
          <a:bodyPr wrap="square" rtlCol="0">
            <a:spAutoFit/>
          </a:bodyPr>
          <a:lstStyle/>
          <a:p>
            <a:r>
              <a:rPr lang="fr-FR" sz="1400" dirty="0"/>
              <a:t>Source: Bellis et al. 2012, 2013, 2014</a:t>
            </a:r>
            <a:endParaRPr lang="en-GB" sz="1400" dirty="0"/>
          </a:p>
        </p:txBody>
      </p:sp>
    </p:spTree>
    <p:extLst>
      <p:ext uri="{BB962C8B-B14F-4D97-AF65-F5344CB8AC3E}">
        <p14:creationId xmlns:p14="http://schemas.microsoft.com/office/powerpoint/2010/main" val="378656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C1B666F-94E8-416F-9AB0-C170B2841DCC}"/>
              </a:ext>
            </a:extLst>
          </p:cNvPr>
          <p:cNvSpPr txBox="1">
            <a:spLocks/>
          </p:cNvSpPr>
          <p:nvPr/>
        </p:nvSpPr>
        <p:spPr bwMode="auto">
          <a:xfrm>
            <a:off x="956931" y="116632"/>
            <a:ext cx="7729869" cy="7013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ysClr val="windowText" lastClr="000000"/>
                </a:solidFill>
                <a:effectLst/>
                <a:highlight>
                  <a:srgbClr val="FFFF00"/>
                </a:highlight>
                <a:uLnTx/>
                <a:uFillTx/>
                <a:latin typeface="Calibri"/>
                <a:ea typeface="+mj-ea"/>
                <a:cs typeface="+mj-cs"/>
              </a:rPr>
              <a:t>Statistically</a:t>
            </a:r>
            <a:r>
              <a:rPr kumimoji="0" lang="en-GB" sz="4000" b="1" i="0" u="none" strike="noStrike" kern="1200" cap="none" spc="0" normalizeH="0" baseline="0" noProof="0" dirty="0">
                <a:ln>
                  <a:noFill/>
                </a:ln>
                <a:solidFill>
                  <a:sysClr val="windowText" lastClr="000000"/>
                </a:solidFill>
                <a:effectLst/>
                <a:uLnTx/>
                <a:uFillTx/>
                <a:latin typeface="Calibri"/>
                <a:ea typeface="+mj-ea"/>
                <a:cs typeface="+mj-cs"/>
              </a:rPr>
              <a:t> speaking…</a:t>
            </a:r>
            <a:endParaRPr kumimoji="0" lang="en-GB" sz="4000" b="1" i="0" u="none" strike="noStrike" kern="1200" cap="none" spc="0" normalizeH="0" baseline="0" noProof="0" dirty="0">
              <a:ln>
                <a:noFill/>
              </a:ln>
              <a:solidFill>
                <a:sysClr val="window" lastClr="FFFFFF">
                  <a:lumMod val="65000"/>
                </a:sysClr>
              </a:solidFill>
              <a:effectLst/>
              <a:uLnTx/>
              <a:uFillTx/>
              <a:latin typeface="Calibri"/>
              <a:ea typeface="+mj-ea"/>
              <a:cs typeface="+mj-cs"/>
            </a:endParaRPr>
          </a:p>
        </p:txBody>
      </p:sp>
      <p:sp>
        <p:nvSpPr>
          <p:cNvPr id="3" name="TextBox 2">
            <a:extLst>
              <a:ext uri="{FF2B5EF4-FFF2-40B4-BE49-F238E27FC236}">
                <a16:creationId xmlns:a16="http://schemas.microsoft.com/office/drawing/2014/main" id="{AC1CFA90-A167-432F-B2FA-E4A5156F6511}"/>
              </a:ext>
            </a:extLst>
          </p:cNvPr>
          <p:cNvSpPr txBox="1"/>
          <p:nvPr/>
        </p:nvSpPr>
        <p:spPr>
          <a:xfrm>
            <a:off x="1137020" y="1912764"/>
            <a:ext cx="7251404" cy="2308324"/>
          </a:xfrm>
          <a:prstGeom prst="rect">
            <a:avLst/>
          </a:prstGeom>
          <a:noFill/>
        </p:spPr>
        <p:txBody>
          <a:bodyPr wrap="square" rtlCol="0">
            <a:spAutoFit/>
          </a:bodyPr>
          <a:lstStyle/>
          <a:p>
            <a:pPr lvl="0"/>
            <a:r>
              <a:rPr lang="en-GB" sz="4000" dirty="0">
                <a:solidFill>
                  <a:prstClr val="black"/>
                </a:solidFill>
              </a:rPr>
              <a:t>People with an </a:t>
            </a:r>
            <a:r>
              <a:rPr lang="en-GB" sz="4000" b="1" dirty="0">
                <a:solidFill>
                  <a:srgbClr val="FF0000"/>
                </a:solidFill>
              </a:rPr>
              <a:t>ACE score of 6 or higher</a:t>
            </a:r>
            <a:r>
              <a:rPr lang="en-GB" sz="4000" dirty="0">
                <a:solidFill>
                  <a:prstClr val="black"/>
                </a:solidFill>
              </a:rPr>
              <a:t> are at risk of their lifespan being </a:t>
            </a:r>
            <a:r>
              <a:rPr lang="en-GB" sz="4000" b="1" dirty="0">
                <a:solidFill>
                  <a:srgbClr val="FF0000"/>
                </a:solidFill>
              </a:rPr>
              <a:t>shortened by 20 years</a:t>
            </a:r>
            <a:r>
              <a:rPr lang="en-GB" sz="4000" dirty="0">
                <a:solidFill>
                  <a:prstClr val="black"/>
                </a:solidFill>
              </a:rPr>
              <a:t>.</a:t>
            </a:r>
          </a:p>
          <a:p>
            <a:pPr lvl="0"/>
            <a:r>
              <a:rPr lang="en-GB" sz="2400" dirty="0">
                <a:solidFill>
                  <a:prstClr val="black"/>
                </a:solidFill>
              </a:rPr>
              <a:t> </a:t>
            </a:r>
            <a:endParaRPr kumimoji="0" lang="en-GB"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65737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hlinkClick r:id="rId3"/>
            <a:extLst>
              <a:ext uri="{FF2B5EF4-FFF2-40B4-BE49-F238E27FC236}">
                <a16:creationId xmlns:a16="http://schemas.microsoft.com/office/drawing/2014/main" id="{CC9548B3-4188-4D81-883D-59DC39CE55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2426" y="5481215"/>
            <a:ext cx="2299147" cy="1057697"/>
          </a:xfrm>
          <a:prstGeom prst="rect">
            <a:avLst/>
          </a:prstGeom>
        </p:spPr>
      </p:pic>
      <p:sp>
        <p:nvSpPr>
          <p:cNvPr id="3" name="Callout: Right Arrow 2">
            <a:extLst>
              <a:ext uri="{FF2B5EF4-FFF2-40B4-BE49-F238E27FC236}">
                <a16:creationId xmlns:a16="http://schemas.microsoft.com/office/drawing/2014/main" id="{72F29434-E117-4123-9E4C-AF17215B3D48}"/>
              </a:ext>
            </a:extLst>
          </p:cNvPr>
          <p:cNvSpPr/>
          <p:nvPr/>
        </p:nvSpPr>
        <p:spPr>
          <a:xfrm>
            <a:off x="1403648" y="1433799"/>
            <a:ext cx="7283152" cy="3384376"/>
          </a:xfrm>
          <a:prstGeom prst="rightArrowCallout">
            <a:avLst>
              <a:gd name="adj1" fmla="val 30749"/>
              <a:gd name="adj2" fmla="val 25000"/>
              <a:gd name="adj3" fmla="val 25000"/>
              <a:gd name="adj4" fmla="val 72991"/>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GB" sz="3200" dirty="0">
                <a:solidFill>
                  <a:prstClr val="black"/>
                </a:solidFill>
                <a:latin typeface="Arial" charset="0"/>
                <a:cs typeface="Arial" charset="0"/>
              </a:rPr>
              <a:t>However, research shows that future outcomes for health and wellbeing are NOT prescribed by past experience…</a:t>
            </a:r>
            <a:endParaRPr lang="en-GB" sz="3200" b="1" dirty="0">
              <a:solidFill>
                <a:prstClr val="black"/>
              </a:solidFill>
              <a:latin typeface="Arial" charset="0"/>
              <a:cs typeface="Arial" charset="0"/>
            </a:endParaRPr>
          </a:p>
          <a:p>
            <a:pPr algn="ctr"/>
            <a:endParaRPr lang="en-GB" dirty="0"/>
          </a:p>
        </p:txBody>
      </p:sp>
      <p:sp>
        <p:nvSpPr>
          <p:cNvPr id="4" name="Title 1">
            <a:extLst>
              <a:ext uri="{FF2B5EF4-FFF2-40B4-BE49-F238E27FC236}">
                <a16:creationId xmlns:a16="http://schemas.microsoft.com/office/drawing/2014/main" id="{8E043ABB-38C2-4099-919F-0B1ED110E2D7}"/>
              </a:ext>
            </a:extLst>
          </p:cNvPr>
          <p:cNvSpPr txBox="1">
            <a:spLocks/>
          </p:cNvSpPr>
          <p:nvPr/>
        </p:nvSpPr>
        <p:spPr>
          <a:xfrm>
            <a:off x="457200" y="116632"/>
            <a:ext cx="8257084" cy="1085964"/>
          </a:xfrm>
          <a:prstGeom prst="rect">
            <a:avLst/>
          </a:prstGeom>
        </p:spPr>
        <p:txBody>
          <a:bodyPr vert="horz" lIns="91440" tIns="45720" rIns="91440" bIns="45720" rtlCol="0" anchor="ctr">
            <a:normAutofit/>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i="0" kern="1200">
                <a:solidFill>
                  <a:schemeClr val="tx2"/>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r>
              <a:rPr kumimoji="0" lang="en-GB" sz="3000" b="1" i="0" u="none" strike="noStrike" kern="1200" cap="none" spc="0" normalizeH="0" baseline="0" noProof="0" dirty="0">
                <a:ln>
                  <a:noFill/>
                </a:ln>
                <a:solidFill>
                  <a:schemeClr val="tx1"/>
                </a:solidFill>
                <a:effectLst/>
                <a:uLnTx/>
                <a:uFillTx/>
                <a:latin typeface="Arial"/>
                <a:ea typeface="Microsoft YaHei"/>
                <a:cs typeface="+mj-cs"/>
              </a:rPr>
              <a:t>PACEs</a:t>
            </a:r>
            <a:br>
              <a:rPr kumimoji="0" lang="en-GB" sz="3000" b="0" i="0" u="none" strike="noStrike" kern="1200" cap="none" spc="0" normalizeH="0" baseline="0" noProof="0" dirty="0">
                <a:ln>
                  <a:noFill/>
                </a:ln>
                <a:solidFill>
                  <a:schemeClr val="tx1"/>
                </a:solidFill>
                <a:effectLst/>
                <a:uLnTx/>
                <a:uFillTx/>
                <a:latin typeface="Arial"/>
                <a:ea typeface="Microsoft YaHei"/>
                <a:cs typeface="+mj-cs"/>
              </a:rPr>
            </a:br>
            <a:r>
              <a:rPr kumimoji="0" lang="en-GB" sz="1400" b="0" i="0" u="none" strike="noStrike" kern="1200" cap="none" spc="0" normalizeH="0" baseline="0" noProof="0" dirty="0" err="1">
                <a:ln>
                  <a:noFill/>
                </a:ln>
                <a:solidFill>
                  <a:schemeClr val="tx1"/>
                </a:solidFill>
                <a:effectLst/>
                <a:uLnTx/>
                <a:uFillTx/>
                <a:latin typeface="Arial"/>
                <a:ea typeface="Microsoft YaHei"/>
                <a:cs typeface="+mj-cs"/>
              </a:rPr>
              <a:t>Center</a:t>
            </a:r>
            <a:r>
              <a:rPr kumimoji="0" lang="en-GB" sz="1400" b="0" i="0" u="none" strike="noStrike" kern="1200" cap="none" spc="0" normalizeH="0" baseline="0" noProof="0" dirty="0">
                <a:ln>
                  <a:noFill/>
                </a:ln>
                <a:solidFill>
                  <a:schemeClr val="tx1"/>
                </a:solidFill>
                <a:effectLst/>
                <a:uLnTx/>
                <a:uFillTx/>
                <a:latin typeface="Arial"/>
                <a:ea typeface="Microsoft YaHei"/>
                <a:cs typeface="+mj-cs"/>
              </a:rPr>
              <a:t> for Integrative Research on Childhood Adversity (CIRCA)</a:t>
            </a:r>
            <a:br>
              <a:rPr kumimoji="0" lang="en-GB" sz="1400" b="0" i="0" u="none" strike="noStrike" kern="1200" cap="none" spc="0" normalizeH="0" baseline="0" noProof="0" dirty="0">
                <a:ln>
                  <a:noFill/>
                </a:ln>
                <a:solidFill>
                  <a:schemeClr val="tx1"/>
                </a:solidFill>
                <a:effectLst/>
                <a:uLnTx/>
                <a:uFillTx/>
                <a:latin typeface="Arial"/>
                <a:ea typeface="Microsoft YaHei"/>
                <a:cs typeface="+mj-cs"/>
              </a:rPr>
            </a:br>
            <a:r>
              <a:rPr kumimoji="0" lang="en-GB" sz="1400" b="0" i="0" u="none" strike="noStrike" kern="1200" cap="none" spc="0" normalizeH="0" baseline="0" noProof="0" dirty="0">
                <a:ln>
                  <a:noFill/>
                </a:ln>
                <a:solidFill>
                  <a:schemeClr val="tx1"/>
                </a:solidFill>
                <a:effectLst/>
                <a:uLnTx/>
                <a:uFillTx/>
                <a:latin typeface="Arial"/>
                <a:ea typeface="Microsoft YaHei"/>
                <a:cs typeface="+mj-cs"/>
              </a:rPr>
              <a:t>Oklahoma State University</a:t>
            </a:r>
          </a:p>
        </p:txBody>
      </p:sp>
    </p:spTree>
    <p:extLst>
      <p:ext uri="{BB962C8B-B14F-4D97-AF65-F5344CB8AC3E}">
        <p14:creationId xmlns:p14="http://schemas.microsoft.com/office/powerpoint/2010/main" val="176628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6">
            <a:extLst>
              <a:ext uri="{FF2B5EF4-FFF2-40B4-BE49-F238E27FC236}">
                <a16:creationId xmlns:a16="http://schemas.microsoft.com/office/drawing/2014/main" id="{3FF3CCA4-F159-4B43-8205-0C87EEE5F9DC}"/>
              </a:ext>
            </a:extLst>
          </p:cNvPr>
          <p:cNvGraphicFramePr>
            <a:graphicFrameLocks noGrp="1"/>
          </p:cNvGraphicFramePr>
          <p:nvPr>
            <p:extLst>
              <p:ext uri="{D42A27DB-BD31-4B8C-83A1-F6EECF244321}">
                <p14:modId xmlns:p14="http://schemas.microsoft.com/office/powerpoint/2010/main" val="4174245241"/>
              </p:ext>
            </p:extLst>
          </p:nvPr>
        </p:nvGraphicFramePr>
        <p:xfrm>
          <a:off x="827584" y="1268760"/>
          <a:ext cx="7920880" cy="4724400"/>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val="160117886"/>
                    </a:ext>
                  </a:extLst>
                </a:gridCol>
                <a:gridCol w="3960440">
                  <a:extLst>
                    <a:ext uri="{9D8B030D-6E8A-4147-A177-3AD203B41FA5}">
                      <a16:colId xmlns:a16="http://schemas.microsoft.com/office/drawing/2014/main" val="1908857461"/>
                    </a:ext>
                  </a:extLst>
                </a:gridCol>
              </a:tblGrid>
              <a:tr h="370840">
                <a:tc gridSpan="2">
                  <a:txBody>
                    <a:bodyPr/>
                    <a:lstStyle/>
                    <a:p>
                      <a:pPr algn="ctr"/>
                      <a:r>
                        <a:rPr lang="en-GB" sz="2800" b="1" kern="1200" dirty="0">
                          <a:solidFill>
                            <a:schemeClr val="lt1"/>
                          </a:solidFill>
                          <a:effectLst/>
                          <a:latin typeface="+mn-lt"/>
                          <a:ea typeface="+mn-ea"/>
                          <a:cs typeface="+mn-cs"/>
                        </a:rPr>
                        <a:t>Protective &amp; Compensatory Experiences</a:t>
                      </a:r>
                      <a:endParaRPr lang="en-GB" sz="1800" b="1" kern="1200" dirty="0">
                        <a:solidFill>
                          <a:schemeClr val="lt1"/>
                        </a:solidFill>
                        <a:effectLst/>
                        <a:latin typeface="+mn-lt"/>
                        <a:ea typeface="+mn-ea"/>
                        <a:cs typeface="+mn-cs"/>
                      </a:endParaRPr>
                    </a:p>
                  </a:txBody>
                  <a:tcPr anchor="ctr">
                    <a:solidFill>
                      <a:srgbClr val="FF9933"/>
                    </a:solidFill>
                  </a:tcPr>
                </a:tc>
                <a:tc hMerge="1">
                  <a:txBody>
                    <a:bodyPr/>
                    <a:lstStyle/>
                    <a:p>
                      <a:endParaRPr lang="en-GB" dirty="0"/>
                    </a:p>
                  </a:txBody>
                  <a:tcPr/>
                </a:tc>
                <a:extLst>
                  <a:ext uri="{0D108BD9-81ED-4DB2-BD59-A6C34878D82A}">
                    <a16:rowId xmlns:a16="http://schemas.microsoft.com/office/drawing/2014/main" val="639767157"/>
                  </a:ext>
                </a:extLst>
              </a:tr>
              <a:tr h="133608">
                <a:tc>
                  <a:txBody>
                    <a:bodyPr/>
                    <a:lstStyle/>
                    <a:p>
                      <a:pPr algn="ctr"/>
                      <a:r>
                        <a:rPr lang="en-GB" sz="2400" b="1" kern="1200" dirty="0">
                          <a:solidFill>
                            <a:schemeClr val="dk1"/>
                          </a:solidFill>
                          <a:effectLst/>
                          <a:latin typeface="+mn-lt"/>
                          <a:ea typeface="+mn-ea"/>
                          <a:cs typeface="+mn-cs"/>
                        </a:rPr>
                        <a:t>Connectedness/Belonging</a:t>
                      </a:r>
                    </a:p>
                  </a:txBody>
                  <a:tcPr anchor="ctr">
                    <a:solidFill>
                      <a:schemeClr val="accent6">
                        <a:lumMod val="40000"/>
                        <a:lumOff val="60000"/>
                      </a:schemeClr>
                    </a:solidFill>
                  </a:tcPr>
                </a:tc>
                <a:tc>
                  <a:txBody>
                    <a:bodyPr/>
                    <a:lstStyle/>
                    <a:p>
                      <a:pPr algn="ctr"/>
                      <a:endParaRPr lang="en-GB" sz="800" b="1" kern="1200" dirty="0">
                        <a:solidFill>
                          <a:schemeClr val="dk1"/>
                        </a:solidFill>
                        <a:effectLst/>
                        <a:latin typeface="+mn-lt"/>
                        <a:ea typeface="+mn-ea"/>
                        <a:cs typeface="+mn-cs"/>
                      </a:endParaRPr>
                    </a:p>
                    <a:p>
                      <a:pPr algn="ctr"/>
                      <a:r>
                        <a:rPr lang="en-GB" sz="2400" b="1" kern="1200" dirty="0">
                          <a:solidFill>
                            <a:schemeClr val="dk1"/>
                          </a:solidFill>
                          <a:effectLst/>
                          <a:latin typeface="+mn-lt"/>
                          <a:ea typeface="+mn-ea"/>
                          <a:cs typeface="+mn-cs"/>
                        </a:rPr>
                        <a:t>Structure/Predictability </a:t>
                      </a:r>
                    </a:p>
                    <a:p>
                      <a:pPr algn="ctr"/>
                      <a:endParaRPr lang="en-GB" sz="800" b="1" kern="1200" dirty="0">
                        <a:solidFill>
                          <a:schemeClr val="dk1"/>
                        </a:solidFill>
                        <a:effectLst/>
                        <a:latin typeface="+mn-lt"/>
                        <a:ea typeface="+mn-ea"/>
                        <a:cs typeface="+mn-cs"/>
                      </a:endParaRPr>
                    </a:p>
                  </a:txBody>
                  <a:tcPr anchor="ctr">
                    <a:solidFill>
                      <a:schemeClr val="accent6">
                        <a:lumMod val="40000"/>
                        <a:lumOff val="60000"/>
                      </a:schemeClr>
                    </a:solidFill>
                  </a:tcPr>
                </a:tc>
                <a:extLst>
                  <a:ext uri="{0D108BD9-81ED-4DB2-BD59-A6C34878D82A}">
                    <a16:rowId xmlns:a16="http://schemas.microsoft.com/office/drawing/2014/main" val="459698539"/>
                  </a:ext>
                </a:extLst>
              </a:tr>
              <a:tr h="370840">
                <a:tc>
                  <a:txBody>
                    <a:bodyPr/>
                    <a:lstStyle/>
                    <a:p>
                      <a:r>
                        <a:rPr lang="en-GB" sz="2000" kern="1200" dirty="0">
                          <a:solidFill>
                            <a:schemeClr val="dk1"/>
                          </a:solidFill>
                          <a:effectLst/>
                          <a:latin typeface="+mn-lt"/>
                          <a:ea typeface="+mn-ea"/>
                          <a:cs typeface="+mn-cs"/>
                        </a:rPr>
                        <a:t>Had someone who loved them unconditionally</a:t>
                      </a:r>
                    </a:p>
                  </a:txBody>
                  <a:tcPr anchor="ctr"/>
                </a:tc>
                <a:tc>
                  <a:txBody>
                    <a:bodyPr/>
                    <a:lstStyle/>
                    <a:p>
                      <a:r>
                        <a:rPr lang="en-GB" sz="2000" kern="1200" dirty="0">
                          <a:solidFill>
                            <a:schemeClr val="dk1"/>
                          </a:solidFill>
                          <a:effectLst/>
                          <a:latin typeface="+mn-lt"/>
                          <a:ea typeface="+mn-ea"/>
                          <a:cs typeface="+mn-cs"/>
                        </a:rPr>
                        <a:t>Had an engaging hobby</a:t>
                      </a:r>
                    </a:p>
                    <a:p>
                      <a:r>
                        <a:rPr lang="en-GB" sz="2000" kern="1200" dirty="0">
                          <a:solidFill>
                            <a:schemeClr val="dk1"/>
                          </a:solidFill>
                          <a:effectLst/>
                          <a:latin typeface="+mn-lt"/>
                          <a:ea typeface="+mn-ea"/>
                          <a:cs typeface="+mn-cs"/>
                        </a:rPr>
                        <a:t> </a:t>
                      </a:r>
                    </a:p>
                  </a:txBody>
                  <a:tcPr anchor="ctr"/>
                </a:tc>
                <a:extLst>
                  <a:ext uri="{0D108BD9-81ED-4DB2-BD59-A6C34878D82A}">
                    <a16:rowId xmlns:a16="http://schemas.microsoft.com/office/drawing/2014/main" val="932017779"/>
                  </a:ext>
                </a:extLst>
              </a:tr>
              <a:tr h="370840">
                <a:tc>
                  <a:txBody>
                    <a:bodyPr/>
                    <a:lstStyle/>
                    <a:p>
                      <a:r>
                        <a:rPr lang="en-GB" sz="2000" kern="1200" dirty="0">
                          <a:solidFill>
                            <a:schemeClr val="dk1"/>
                          </a:solidFill>
                          <a:effectLst/>
                          <a:latin typeface="+mn-lt"/>
                          <a:ea typeface="+mn-ea"/>
                          <a:cs typeface="+mn-cs"/>
                        </a:rPr>
                        <a:t>Had at least one best friend</a:t>
                      </a:r>
                    </a:p>
                    <a:p>
                      <a:r>
                        <a:rPr lang="en-GB" sz="2000" kern="1200" dirty="0">
                          <a:solidFill>
                            <a:schemeClr val="dk1"/>
                          </a:solidFill>
                          <a:effectLst/>
                          <a:latin typeface="+mn-lt"/>
                          <a:ea typeface="+mn-ea"/>
                          <a:cs typeface="+mn-cs"/>
                        </a:rPr>
                        <a:t> </a:t>
                      </a:r>
                    </a:p>
                  </a:txBody>
                  <a:tcPr anchor="ctr"/>
                </a:tc>
                <a:tc>
                  <a:txBody>
                    <a:bodyPr/>
                    <a:lstStyle/>
                    <a:p>
                      <a:r>
                        <a:rPr lang="en-GB" sz="2000" kern="1200" dirty="0">
                          <a:solidFill>
                            <a:schemeClr val="dk1"/>
                          </a:solidFill>
                          <a:effectLst/>
                          <a:latin typeface="+mn-lt"/>
                          <a:ea typeface="+mn-ea"/>
                          <a:cs typeface="+mn-cs"/>
                        </a:rPr>
                        <a:t>Went to a school with the resources &amp; activities necessary for learning</a:t>
                      </a:r>
                    </a:p>
                  </a:txBody>
                  <a:tcPr anchor="ctr"/>
                </a:tc>
                <a:extLst>
                  <a:ext uri="{0D108BD9-81ED-4DB2-BD59-A6C34878D82A}">
                    <a16:rowId xmlns:a16="http://schemas.microsoft.com/office/drawing/2014/main" val="3067486377"/>
                  </a:ext>
                </a:extLst>
              </a:tr>
              <a:tr h="370840">
                <a:tc>
                  <a:txBody>
                    <a:bodyPr/>
                    <a:lstStyle/>
                    <a:p>
                      <a:r>
                        <a:rPr lang="en-GB" sz="2000" kern="1200" dirty="0">
                          <a:solidFill>
                            <a:schemeClr val="dk1"/>
                          </a:solidFill>
                          <a:effectLst/>
                          <a:latin typeface="+mn-lt"/>
                          <a:ea typeface="+mn-ea"/>
                          <a:cs typeface="+mn-cs"/>
                        </a:rPr>
                        <a:t>Regularly did something to help others alone or as part of a group</a:t>
                      </a:r>
                    </a:p>
                  </a:txBody>
                  <a:tcPr anchor="ctr"/>
                </a:tc>
                <a:tc>
                  <a:txBody>
                    <a:bodyPr/>
                    <a:lstStyle/>
                    <a:p>
                      <a:r>
                        <a:rPr lang="en-GB" sz="2000" kern="1200" dirty="0">
                          <a:solidFill>
                            <a:schemeClr val="dk1"/>
                          </a:solidFill>
                          <a:effectLst/>
                          <a:latin typeface="+mn-lt"/>
                          <a:ea typeface="+mn-ea"/>
                          <a:cs typeface="+mn-cs"/>
                        </a:rPr>
                        <a:t>Lived in a home with enough food and was typically clean and safe</a:t>
                      </a:r>
                    </a:p>
                  </a:txBody>
                  <a:tcPr anchor="ctr"/>
                </a:tc>
                <a:extLst>
                  <a:ext uri="{0D108BD9-81ED-4DB2-BD59-A6C34878D82A}">
                    <a16:rowId xmlns:a16="http://schemas.microsoft.com/office/drawing/2014/main" val="1767992542"/>
                  </a:ext>
                </a:extLst>
              </a:tr>
              <a:tr h="370840">
                <a:tc>
                  <a:txBody>
                    <a:bodyPr/>
                    <a:lstStyle/>
                    <a:p>
                      <a:r>
                        <a:rPr lang="en-GB" sz="2000" kern="1200" dirty="0">
                          <a:solidFill>
                            <a:schemeClr val="dk1"/>
                          </a:solidFill>
                          <a:effectLst/>
                          <a:latin typeface="+mn-lt"/>
                          <a:ea typeface="+mn-ea"/>
                          <a:cs typeface="+mn-cs"/>
                        </a:rPr>
                        <a:t>Had access to a </a:t>
                      </a:r>
                      <a:r>
                        <a:rPr lang="en-GB" sz="2000" b="1" kern="1200" dirty="0">
                          <a:solidFill>
                            <a:schemeClr val="dk1"/>
                          </a:solidFill>
                          <a:effectLst/>
                          <a:latin typeface="+mn-lt"/>
                          <a:ea typeface="+mn-ea"/>
                          <a:cs typeface="+mn-cs"/>
                        </a:rPr>
                        <a:t>trusted adult </a:t>
                      </a:r>
                      <a:r>
                        <a:rPr lang="en-GB" sz="2000" kern="1200" dirty="0">
                          <a:solidFill>
                            <a:schemeClr val="dk1"/>
                          </a:solidFill>
                          <a:effectLst/>
                          <a:latin typeface="+mn-lt"/>
                          <a:ea typeface="+mn-ea"/>
                          <a:cs typeface="+mn-cs"/>
                        </a:rPr>
                        <a:t>(not a parent) to turn to</a:t>
                      </a:r>
                    </a:p>
                  </a:txBody>
                  <a:tcPr anchor="ctr"/>
                </a:tc>
                <a:tc>
                  <a:txBody>
                    <a:bodyPr/>
                    <a:lstStyle/>
                    <a:p>
                      <a:r>
                        <a:rPr lang="en-GB" sz="2000" kern="1200" dirty="0">
                          <a:solidFill>
                            <a:schemeClr val="dk1"/>
                          </a:solidFill>
                          <a:effectLst/>
                          <a:latin typeface="+mn-lt"/>
                          <a:ea typeface="+mn-ea"/>
                          <a:cs typeface="+mn-cs"/>
                        </a:rPr>
                        <a:t>Was involved in an organised sports group or other physical activity</a:t>
                      </a:r>
                    </a:p>
                  </a:txBody>
                  <a:tcPr anchor="ctr"/>
                </a:tc>
                <a:extLst>
                  <a:ext uri="{0D108BD9-81ED-4DB2-BD59-A6C34878D82A}">
                    <a16:rowId xmlns:a16="http://schemas.microsoft.com/office/drawing/2014/main" val="1316070098"/>
                  </a:ext>
                </a:extLst>
              </a:tr>
              <a:tr h="370840">
                <a:tc>
                  <a:txBody>
                    <a:bodyPr/>
                    <a:lstStyle/>
                    <a:p>
                      <a:r>
                        <a:rPr lang="en-GB" sz="2000" kern="1200" dirty="0">
                          <a:solidFill>
                            <a:schemeClr val="dk1"/>
                          </a:solidFill>
                          <a:effectLst/>
                          <a:latin typeface="+mn-lt"/>
                          <a:ea typeface="+mn-ea"/>
                          <a:cs typeface="+mn-cs"/>
                        </a:rPr>
                        <a:t>Was active in at least one civic or non sport social group</a:t>
                      </a:r>
                    </a:p>
                  </a:txBody>
                  <a:tcPr anchor="ctr"/>
                </a:tc>
                <a:tc>
                  <a:txBody>
                    <a:bodyPr/>
                    <a:lstStyle/>
                    <a:p>
                      <a:r>
                        <a:rPr lang="en-GB" sz="2000" kern="1200" dirty="0">
                          <a:solidFill>
                            <a:schemeClr val="dk1"/>
                          </a:solidFill>
                          <a:effectLst/>
                          <a:latin typeface="+mn-lt"/>
                          <a:ea typeface="+mn-ea"/>
                          <a:cs typeface="+mn-cs"/>
                        </a:rPr>
                        <a:t>Lived in a home where rules were clear and fairly administered </a:t>
                      </a:r>
                    </a:p>
                  </a:txBody>
                  <a:tcPr anchor="ctr"/>
                </a:tc>
                <a:extLst>
                  <a:ext uri="{0D108BD9-81ED-4DB2-BD59-A6C34878D82A}">
                    <a16:rowId xmlns:a16="http://schemas.microsoft.com/office/drawing/2014/main" val="2884517643"/>
                  </a:ext>
                </a:extLst>
              </a:tr>
            </a:tbl>
          </a:graphicData>
        </a:graphic>
      </p:graphicFrame>
      <p:sp>
        <p:nvSpPr>
          <p:cNvPr id="3" name="Title 1">
            <a:extLst>
              <a:ext uri="{FF2B5EF4-FFF2-40B4-BE49-F238E27FC236}">
                <a16:creationId xmlns:a16="http://schemas.microsoft.com/office/drawing/2014/main" id="{D94701D5-0CB5-4C6B-8849-3BC603A900CC}"/>
              </a:ext>
            </a:extLst>
          </p:cNvPr>
          <p:cNvSpPr txBox="1">
            <a:spLocks/>
          </p:cNvSpPr>
          <p:nvPr/>
        </p:nvSpPr>
        <p:spPr>
          <a:xfrm>
            <a:off x="457200" y="116632"/>
            <a:ext cx="8257084" cy="1085964"/>
          </a:xfrm>
          <a:prstGeom prst="rect">
            <a:avLst/>
          </a:prstGeom>
        </p:spPr>
        <p:txBody>
          <a:bodyPr vert="horz" lIns="91440" tIns="45720" rIns="91440" bIns="45720" rtlCol="0" anchor="ctr">
            <a:normAutofit/>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i="0" kern="1200">
                <a:solidFill>
                  <a:schemeClr val="tx2"/>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000">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r>
              <a:rPr kumimoji="0" lang="en-GB" sz="3000" b="1" i="0" u="none" strike="noStrike" kern="1200" cap="none" spc="0" normalizeH="0" baseline="0" noProof="0" dirty="0">
                <a:ln>
                  <a:noFill/>
                </a:ln>
                <a:solidFill>
                  <a:schemeClr val="tx1"/>
                </a:solidFill>
                <a:effectLst/>
                <a:uLnTx/>
                <a:uFillTx/>
                <a:latin typeface="Arial"/>
                <a:ea typeface="Microsoft YaHei"/>
                <a:cs typeface="+mj-cs"/>
              </a:rPr>
              <a:t>PACEs</a:t>
            </a:r>
            <a:br>
              <a:rPr kumimoji="0" lang="en-GB" sz="3000" b="0" i="0" u="none" strike="noStrike" kern="1200" cap="none" spc="0" normalizeH="0" baseline="0" noProof="0" dirty="0">
                <a:ln>
                  <a:noFill/>
                </a:ln>
                <a:solidFill>
                  <a:schemeClr val="tx1"/>
                </a:solidFill>
                <a:effectLst/>
                <a:uLnTx/>
                <a:uFillTx/>
                <a:latin typeface="Arial"/>
                <a:ea typeface="Microsoft YaHei"/>
                <a:cs typeface="+mj-cs"/>
              </a:rPr>
            </a:br>
            <a:r>
              <a:rPr kumimoji="0" lang="en-GB" sz="1400" b="0" i="0" u="none" strike="noStrike" kern="1200" cap="none" spc="0" normalizeH="0" baseline="0" noProof="0" dirty="0" err="1">
                <a:ln>
                  <a:noFill/>
                </a:ln>
                <a:solidFill>
                  <a:schemeClr val="tx1"/>
                </a:solidFill>
                <a:effectLst/>
                <a:uLnTx/>
                <a:uFillTx/>
                <a:latin typeface="Arial"/>
                <a:ea typeface="Microsoft YaHei"/>
                <a:cs typeface="+mj-cs"/>
              </a:rPr>
              <a:t>Center</a:t>
            </a:r>
            <a:r>
              <a:rPr kumimoji="0" lang="en-GB" sz="1400" b="0" i="0" u="none" strike="noStrike" kern="1200" cap="none" spc="0" normalizeH="0" baseline="0" noProof="0" dirty="0">
                <a:ln>
                  <a:noFill/>
                </a:ln>
                <a:solidFill>
                  <a:schemeClr val="tx1"/>
                </a:solidFill>
                <a:effectLst/>
                <a:uLnTx/>
                <a:uFillTx/>
                <a:latin typeface="Arial"/>
                <a:ea typeface="Microsoft YaHei"/>
                <a:cs typeface="+mj-cs"/>
              </a:rPr>
              <a:t> for Integrative Research on Childhood Adversity (CIRCA)</a:t>
            </a:r>
            <a:br>
              <a:rPr kumimoji="0" lang="en-GB" sz="1400" b="0" i="0" u="none" strike="noStrike" kern="1200" cap="none" spc="0" normalizeH="0" baseline="0" noProof="0" dirty="0">
                <a:ln>
                  <a:noFill/>
                </a:ln>
                <a:solidFill>
                  <a:schemeClr val="tx1"/>
                </a:solidFill>
                <a:effectLst/>
                <a:uLnTx/>
                <a:uFillTx/>
                <a:latin typeface="Arial"/>
                <a:ea typeface="Microsoft YaHei"/>
                <a:cs typeface="+mj-cs"/>
              </a:rPr>
            </a:br>
            <a:r>
              <a:rPr kumimoji="0" lang="en-GB" sz="1400" b="0" i="0" u="none" strike="noStrike" kern="1200" cap="none" spc="0" normalizeH="0" baseline="0" noProof="0" dirty="0">
                <a:ln>
                  <a:noFill/>
                </a:ln>
                <a:solidFill>
                  <a:schemeClr val="tx1"/>
                </a:solidFill>
                <a:effectLst/>
                <a:uLnTx/>
                <a:uFillTx/>
                <a:latin typeface="Arial"/>
                <a:ea typeface="Microsoft YaHei"/>
                <a:cs typeface="+mj-cs"/>
              </a:rPr>
              <a:t>Oklahoma State University</a:t>
            </a:r>
          </a:p>
        </p:txBody>
      </p:sp>
    </p:spTree>
    <p:extLst>
      <p:ext uri="{BB962C8B-B14F-4D97-AF65-F5344CB8AC3E}">
        <p14:creationId xmlns:p14="http://schemas.microsoft.com/office/powerpoint/2010/main" val="134081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B6E92A85-95E3-456D-A322-E8B68129E497}"/>
              </a:ext>
            </a:extLst>
          </p:cNvPr>
          <p:cNvSpPr/>
          <p:nvPr/>
        </p:nvSpPr>
        <p:spPr>
          <a:xfrm>
            <a:off x="1604560" y="1307877"/>
            <a:ext cx="5934880" cy="1844824"/>
          </a:xfrm>
          <a:prstGeom prst="wedgeRoundRectCallout">
            <a:avLst>
              <a:gd name="adj1" fmla="val -42669"/>
              <a:gd name="adj2" fmla="val 9583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Comic Sans MS" panose="030F0702030302020204" pitchFamily="66" charset="0"/>
              </a:rPr>
              <a:t>OK, I get that this stuff really matters and that we, as school staff, have a responsibility to make sure we’re part of the solution…</a:t>
            </a:r>
          </a:p>
        </p:txBody>
      </p:sp>
      <p:sp>
        <p:nvSpPr>
          <p:cNvPr id="3" name="Speech Bubble: Rectangle with Corners Rounded 2">
            <a:extLst>
              <a:ext uri="{FF2B5EF4-FFF2-40B4-BE49-F238E27FC236}">
                <a16:creationId xmlns:a16="http://schemas.microsoft.com/office/drawing/2014/main" id="{7EAE8A74-4B02-44BB-B3C9-EDC78307EA1A}"/>
              </a:ext>
            </a:extLst>
          </p:cNvPr>
          <p:cNvSpPr/>
          <p:nvPr/>
        </p:nvSpPr>
        <p:spPr>
          <a:xfrm>
            <a:off x="2555776" y="4675188"/>
            <a:ext cx="4983664" cy="1274091"/>
          </a:xfrm>
          <a:prstGeom prst="wedgeRoundRectCallout">
            <a:avLst>
              <a:gd name="adj1" fmla="val -58206"/>
              <a:gd name="adj2" fmla="val -5416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Comic Sans MS" panose="030F0702030302020204" pitchFamily="66" charset="0"/>
              </a:rPr>
              <a:t>So what else do I need to be aware of and thinking about?</a:t>
            </a:r>
          </a:p>
        </p:txBody>
      </p:sp>
    </p:spTree>
    <p:extLst>
      <p:ext uri="{BB962C8B-B14F-4D97-AF65-F5344CB8AC3E}">
        <p14:creationId xmlns:p14="http://schemas.microsoft.com/office/powerpoint/2010/main" val="151484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hlinkClick r:id="rId3"/>
            <a:extLst>
              <a:ext uri="{FF2B5EF4-FFF2-40B4-BE49-F238E27FC236}">
                <a16:creationId xmlns:a16="http://schemas.microsoft.com/office/drawing/2014/main" id="{1FE26929-4305-420C-8917-95B2D41376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903" t="54295" r="27271" b="28511"/>
          <a:stretch>
            <a:fillRect/>
          </a:stretch>
        </p:blipFill>
        <p:spPr bwMode="auto">
          <a:xfrm>
            <a:off x="899592" y="476672"/>
            <a:ext cx="7913849" cy="16403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 name="Picture 6">
            <a:extLst>
              <a:ext uri="{FF2B5EF4-FFF2-40B4-BE49-F238E27FC236}">
                <a16:creationId xmlns:a16="http://schemas.microsoft.com/office/drawing/2014/main" id="{E7D965AA-14A0-4CE0-B60C-1B547C3818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5830" t="54268" r="27179" b="28607"/>
          <a:stretch>
            <a:fillRect/>
          </a:stretch>
        </p:blipFill>
        <p:spPr bwMode="auto">
          <a:xfrm>
            <a:off x="899592" y="2420888"/>
            <a:ext cx="7979828" cy="16403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descr="A picture containing food&#10;&#10;Description automatically generated">
            <a:hlinkClick r:id="rId6"/>
            <a:extLst>
              <a:ext uri="{FF2B5EF4-FFF2-40B4-BE49-F238E27FC236}">
                <a16:creationId xmlns:a16="http://schemas.microsoft.com/office/drawing/2014/main" id="{69654BDF-6542-42B4-9343-B317A71C95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6456" y="4365104"/>
            <a:ext cx="3831087" cy="2232247"/>
          </a:xfrm>
          <a:prstGeom prst="rect">
            <a:avLst/>
          </a:prstGeom>
        </p:spPr>
      </p:pic>
    </p:spTree>
    <p:extLst>
      <p:ext uri="{BB962C8B-B14F-4D97-AF65-F5344CB8AC3E}">
        <p14:creationId xmlns:p14="http://schemas.microsoft.com/office/powerpoint/2010/main" val="328399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B468-5848-4789-BC84-0F30E5BB0D2F}"/>
              </a:ext>
            </a:extLst>
          </p:cNvPr>
          <p:cNvSpPr txBox="1">
            <a:spLocks/>
          </p:cNvSpPr>
          <p:nvPr/>
        </p:nvSpPr>
        <p:spPr bwMode="auto">
          <a:xfrm>
            <a:off x="457200" y="188640"/>
            <a:ext cx="8257084"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000" b="1" dirty="0">
                <a:solidFill>
                  <a:prstClr val="black"/>
                </a:solidFill>
                <a:latin typeface="Arial" panose="020B0604020202020204" pitchFamily="34" charset="0"/>
                <a:cs typeface="Arial" panose="020B0604020202020204" pitchFamily="34" charset="0"/>
              </a:rPr>
              <a:t>The impact of trauma</a:t>
            </a:r>
          </a:p>
        </p:txBody>
      </p:sp>
      <p:sp>
        <p:nvSpPr>
          <p:cNvPr id="5" name="Text Placeholder 4">
            <a:extLst>
              <a:ext uri="{FF2B5EF4-FFF2-40B4-BE49-F238E27FC236}">
                <a16:creationId xmlns:a16="http://schemas.microsoft.com/office/drawing/2014/main" id="{11FBB515-ED3F-4C24-BD49-810DF3A486E4}"/>
              </a:ext>
            </a:extLst>
          </p:cNvPr>
          <p:cNvSpPr txBox="1">
            <a:spLocks/>
          </p:cNvSpPr>
          <p:nvPr/>
        </p:nvSpPr>
        <p:spPr>
          <a:xfrm>
            <a:off x="755576" y="1340768"/>
            <a:ext cx="8245475" cy="4176712"/>
          </a:xfrm>
          <a:prstGeom prst="rect">
            <a:avLst/>
          </a:prstGeom>
        </p:spPr>
        <p:txBody>
          <a:bodyPr vert="horz" lIns="91440" tIns="45720" rIns="91440" bIns="45720" rtlCol="0">
            <a:normAutofit/>
          </a:bodyPr>
          <a:lstStyle>
            <a:lvl1pPr marL="342900" indent="-342900" algn="l" defTabSz="449263" rtl="0" fontAlgn="base" hangingPunct="0">
              <a:lnSpc>
                <a:spcPct val="93000"/>
              </a:lnSpc>
              <a:spcBef>
                <a:spcPts val="1200"/>
              </a:spcBef>
              <a:spcAft>
                <a:spcPts val="0"/>
              </a:spcAft>
              <a:buClr>
                <a:schemeClr val="accent1"/>
              </a:buClr>
              <a:buSzPct val="100000"/>
              <a:buFontTx/>
              <a:buBlip>
                <a:blip r:embed="rId3"/>
              </a:buBlip>
              <a:defRPr sz="2200" kern="1200">
                <a:solidFill>
                  <a:srgbClr val="000000"/>
                </a:solidFill>
                <a:latin typeface="+mn-lt"/>
                <a:ea typeface="+mn-ea"/>
                <a:cs typeface="+mn-cs"/>
              </a:defRPr>
            </a:lvl1pPr>
            <a:lvl2pPr marL="742950" indent="-285750" algn="l" defTabSz="449263" rtl="0" fontAlgn="base" hangingPunct="0">
              <a:lnSpc>
                <a:spcPct val="93000"/>
              </a:lnSpc>
              <a:spcBef>
                <a:spcPts val="600"/>
              </a:spcBef>
              <a:spcAft>
                <a:spcPts val="0"/>
              </a:spcAft>
              <a:buClr>
                <a:schemeClr val="accent1"/>
              </a:buClr>
              <a:buSzPct val="100000"/>
              <a:buFont typeface="Wingdings" panose="05000000000000000000" pitchFamily="2" charset="2"/>
              <a:buChar char="§"/>
              <a:defRPr sz="2000" kern="1200">
                <a:solidFill>
                  <a:srgbClr val="000000"/>
                </a:solidFill>
                <a:latin typeface="+mn-lt"/>
                <a:ea typeface="+mn-ea"/>
                <a:cs typeface="+mn-cs"/>
              </a:defRPr>
            </a:lvl2pPr>
            <a:lvl3pPr marL="1257300" indent="-342900" algn="l" defTabSz="449263" rtl="0" fontAlgn="base" hangingPunct="0">
              <a:lnSpc>
                <a:spcPct val="93000"/>
              </a:lnSpc>
              <a:spcBef>
                <a:spcPts val="300"/>
              </a:spcBef>
              <a:spcAft>
                <a:spcPts val="0"/>
              </a:spcAft>
              <a:buClr>
                <a:schemeClr val="accent1"/>
              </a:buClr>
              <a:buSzPct val="100000"/>
              <a:buFont typeface="Arial" panose="020B0604020202020204" pitchFamily="34" charset="0"/>
              <a:buChar char="̶"/>
              <a:defRPr sz="1800" i="1" kern="1200">
                <a:solidFill>
                  <a:srgbClr val="000000"/>
                </a:solidFill>
                <a:latin typeface="+mn-lt"/>
                <a:ea typeface="+mn-ea"/>
                <a:cs typeface="+mn-cs"/>
              </a:defRPr>
            </a:lvl3pPr>
            <a:lvl4pPr marL="1657350" indent="-285750" algn="l" defTabSz="449263" rtl="0" fontAlgn="base" hangingPunct="0">
              <a:lnSpc>
                <a:spcPct val="93000"/>
              </a:lnSpc>
              <a:spcBef>
                <a:spcPct val="0"/>
              </a:spcBef>
              <a:spcAft>
                <a:spcPts val="513"/>
              </a:spcAft>
              <a:buClr>
                <a:schemeClr val="accent1"/>
              </a:buClr>
              <a:buSzPct val="100000"/>
              <a:buFont typeface="Arial" panose="020B0604020202020204" pitchFamily="34" charset="0"/>
              <a:buChar char="•"/>
              <a:defRPr sz="2000" i="1"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5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28A1C"/>
              </a:buClr>
              <a:defRPr/>
            </a:pPr>
            <a:r>
              <a:rPr lang="en-GB" dirty="0">
                <a:latin typeface="Arial"/>
                <a:ea typeface="Microsoft YaHei"/>
              </a:rPr>
              <a:t>Until they recover people affected by toxic stress struggle to:</a:t>
            </a:r>
          </a:p>
          <a:p>
            <a:pPr lvl="1">
              <a:buClr>
                <a:srgbClr val="D28A1C"/>
              </a:buClr>
              <a:defRPr/>
            </a:pPr>
            <a:r>
              <a:rPr lang="en-GB" dirty="0">
                <a:latin typeface="Arial"/>
                <a:ea typeface="Microsoft YaHei"/>
              </a:rPr>
              <a:t>Self-regulate – stress, impulses, shame</a:t>
            </a:r>
          </a:p>
          <a:p>
            <a:pPr lvl="2">
              <a:buClr>
                <a:srgbClr val="D28A1C"/>
              </a:buClr>
              <a:defRPr/>
            </a:pPr>
            <a:r>
              <a:rPr lang="en-GB" b="1" dirty="0">
                <a:latin typeface="Arial"/>
                <a:ea typeface="Microsoft YaHei"/>
              </a:rPr>
              <a:t>Regulatory disorders</a:t>
            </a:r>
          </a:p>
          <a:p>
            <a:pPr lvl="1">
              <a:buClr>
                <a:srgbClr val="D28A1C"/>
              </a:buClr>
              <a:defRPr/>
            </a:pPr>
            <a:r>
              <a:rPr lang="en-GB" dirty="0">
                <a:latin typeface="Arial"/>
                <a:ea typeface="Microsoft YaHei"/>
              </a:rPr>
              <a:t>Process information accurately – make sense of the world around them or their own internal world of feelings</a:t>
            </a:r>
          </a:p>
          <a:p>
            <a:pPr lvl="2">
              <a:buClr>
                <a:srgbClr val="D28A1C"/>
              </a:buClr>
              <a:defRPr/>
            </a:pPr>
            <a:r>
              <a:rPr lang="en-GB" b="1" dirty="0">
                <a:latin typeface="Arial"/>
                <a:ea typeface="Microsoft YaHei"/>
              </a:rPr>
              <a:t>Processing disorders</a:t>
            </a:r>
          </a:p>
          <a:p>
            <a:pPr lvl="1">
              <a:buClr>
                <a:srgbClr val="D28A1C"/>
              </a:buClr>
              <a:defRPr/>
            </a:pPr>
            <a:r>
              <a:rPr lang="en-GB" dirty="0">
                <a:latin typeface="Arial"/>
                <a:ea typeface="Microsoft YaHei"/>
              </a:rPr>
              <a:t>Make and maintain relationships – understand and be interested in the world of others</a:t>
            </a:r>
          </a:p>
          <a:p>
            <a:pPr lvl="2">
              <a:buClr>
                <a:srgbClr val="D28A1C"/>
              </a:buClr>
              <a:defRPr/>
            </a:pPr>
            <a:r>
              <a:rPr lang="en-GB" b="1" dirty="0">
                <a:latin typeface="Arial"/>
                <a:ea typeface="Microsoft YaHei"/>
              </a:rPr>
              <a:t>Social function disorders</a:t>
            </a:r>
          </a:p>
          <a:p>
            <a:pPr>
              <a:buClr>
                <a:srgbClr val="D28A1C"/>
              </a:buClr>
              <a:defRPr/>
            </a:pPr>
            <a:r>
              <a:rPr lang="en-GB" dirty="0">
                <a:latin typeface="Arial"/>
                <a:ea typeface="Microsoft YaHei"/>
              </a:rPr>
              <a:t>It is possible to recover from these disorders</a:t>
            </a:r>
          </a:p>
          <a:p>
            <a:pPr lvl="1">
              <a:buClr>
                <a:srgbClr val="D28A1C"/>
              </a:buClr>
              <a:defRPr/>
            </a:pPr>
            <a:r>
              <a:rPr lang="en-GB" dirty="0">
                <a:latin typeface="Arial"/>
                <a:ea typeface="Microsoft YaHei"/>
              </a:rPr>
              <a:t>Restoring integrated function actually builds resilience</a:t>
            </a:r>
          </a:p>
          <a:p>
            <a:pPr lvl="1">
              <a:buClr>
                <a:srgbClr val="D28A1C"/>
              </a:buClr>
              <a:defRPr/>
            </a:pPr>
            <a:r>
              <a:rPr lang="en-GB" dirty="0">
                <a:latin typeface="Arial"/>
                <a:ea typeface="Microsoft YaHei"/>
              </a:rPr>
              <a:t>We grow stronger through recovery from toxic stress</a:t>
            </a:r>
          </a:p>
        </p:txBody>
      </p:sp>
    </p:spTree>
    <p:extLst>
      <p:ext uri="{BB962C8B-B14F-4D97-AF65-F5344CB8AC3E}">
        <p14:creationId xmlns:p14="http://schemas.microsoft.com/office/powerpoint/2010/main" val="360520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dissolve">
                                      <p:cBhvr>
                                        <p:cTn id="20" dur="500"/>
                                        <p:tgtEl>
                                          <p:spTgt spid="5">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dissolv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dissolve">
                                      <p:cBhvr>
                                        <p:cTn id="28" dur="500"/>
                                        <p:tgtEl>
                                          <p:spTgt spid="5">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dissolv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dissolve">
                                      <p:cBhvr>
                                        <p:cTn id="36" dur="500"/>
                                        <p:tgtEl>
                                          <p:spTgt spid="5">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dissolve">
                                      <p:cBhvr>
                                        <p:cTn id="41" dur="500"/>
                                        <p:tgtEl>
                                          <p:spTgt spid="5">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dissolve">
                                      <p:cBhvr>
                                        <p:cTn id="46"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ome-boxphot02.jpg">
            <a:extLst>
              <a:ext uri="{FF2B5EF4-FFF2-40B4-BE49-F238E27FC236}">
                <a16:creationId xmlns:a16="http://schemas.microsoft.com/office/drawing/2014/main" id="{DE8F459E-3ED0-4323-A3B1-4619118A06EC}"/>
              </a:ext>
            </a:extLst>
          </p:cNvPr>
          <p:cNvPicPr>
            <a:picLocks noChangeAspect="1"/>
          </p:cNvPicPr>
          <p:nvPr/>
        </p:nvPicPr>
        <p:blipFill>
          <a:blip r:embed="rId3"/>
          <a:srcRect/>
          <a:stretch>
            <a:fillRect/>
          </a:stretch>
        </p:blipFill>
        <p:spPr bwMode="auto">
          <a:xfrm>
            <a:off x="611188" y="188913"/>
            <a:ext cx="2659062" cy="1511300"/>
          </a:xfrm>
          <a:prstGeom prst="rect">
            <a:avLst/>
          </a:prstGeom>
          <a:noFill/>
          <a:ln w="9525">
            <a:noFill/>
            <a:miter lim="800000"/>
            <a:headEnd/>
            <a:tailEnd/>
          </a:ln>
        </p:spPr>
      </p:pic>
      <p:pic>
        <p:nvPicPr>
          <p:cNvPr id="5" name="Picture 6" descr="iStock_000003376947Small.jpg">
            <a:extLst>
              <a:ext uri="{FF2B5EF4-FFF2-40B4-BE49-F238E27FC236}">
                <a16:creationId xmlns:a16="http://schemas.microsoft.com/office/drawing/2014/main" id="{53FF121C-84BE-499C-848C-066B2BE64CB9}"/>
              </a:ext>
            </a:extLst>
          </p:cNvPr>
          <p:cNvPicPr>
            <a:picLocks noChangeAspect="1"/>
          </p:cNvPicPr>
          <p:nvPr/>
        </p:nvPicPr>
        <p:blipFill>
          <a:blip r:embed="rId4"/>
          <a:srcRect/>
          <a:stretch>
            <a:fillRect/>
          </a:stretch>
        </p:blipFill>
        <p:spPr bwMode="auto">
          <a:xfrm>
            <a:off x="2627784" y="944563"/>
            <a:ext cx="1701800" cy="1131887"/>
          </a:xfrm>
          <a:prstGeom prst="rect">
            <a:avLst/>
          </a:prstGeom>
          <a:noFill/>
          <a:ln w="9525">
            <a:noFill/>
            <a:miter lim="800000"/>
            <a:headEnd/>
            <a:tailEnd/>
          </a:ln>
        </p:spPr>
      </p:pic>
      <p:pic>
        <p:nvPicPr>
          <p:cNvPr id="6" name="Picture 1">
            <a:extLst>
              <a:ext uri="{FF2B5EF4-FFF2-40B4-BE49-F238E27FC236}">
                <a16:creationId xmlns:a16="http://schemas.microsoft.com/office/drawing/2014/main" id="{102BE54F-3B5D-4D5D-B0F0-0419F94D0E3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05662" y="267568"/>
            <a:ext cx="1481138"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drawing&#10;&#10;Description automatically generated">
            <a:extLst>
              <a:ext uri="{FF2B5EF4-FFF2-40B4-BE49-F238E27FC236}">
                <a16:creationId xmlns:a16="http://schemas.microsoft.com/office/drawing/2014/main" id="{D26C9CF7-412D-4BDD-8E88-D1DA5152E2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76653" y="6017192"/>
            <a:ext cx="1615827" cy="747790"/>
          </a:xfrm>
          <a:prstGeom prst="rect">
            <a:avLst/>
          </a:prstGeom>
        </p:spPr>
      </p:pic>
      <p:sp>
        <p:nvSpPr>
          <p:cNvPr id="8" name="Title 1">
            <a:extLst>
              <a:ext uri="{FF2B5EF4-FFF2-40B4-BE49-F238E27FC236}">
                <a16:creationId xmlns:a16="http://schemas.microsoft.com/office/drawing/2014/main" id="{52BEDAA1-26B5-4C65-9B11-C33B3D360872}"/>
              </a:ext>
            </a:extLst>
          </p:cNvPr>
          <p:cNvSpPr>
            <a:spLocks noGrp="1"/>
          </p:cNvSpPr>
          <p:nvPr>
            <p:ph type="ctrTitle"/>
          </p:nvPr>
        </p:nvSpPr>
        <p:spPr>
          <a:xfrm>
            <a:off x="933450" y="2463800"/>
            <a:ext cx="7772400" cy="1685925"/>
          </a:xfrm>
        </p:spPr>
        <p:txBody>
          <a:bodyPr>
            <a:normAutofit fontScale="90000"/>
          </a:bodyPr>
          <a:lstStyle/>
          <a:p>
            <a:pPr eaLnBrk="1" hangingPunct="1"/>
            <a:r>
              <a:rPr lang="en-GB" sz="6600" b="1" dirty="0"/>
              <a:t>ACEs &amp; Trauma Informed Practice</a:t>
            </a:r>
          </a:p>
        </p:txBody>
      </p:sp>
      <p:sp>
        <p:nvSpPr>
          <p:cNvPr id="9" name="Subtitle 2">
            <a:extLst>
              <a:ext uri="{FF2B5EF4-FFF2-40B4-BE49-F238E27FC236}">
                <a16:creationId xmlns:a16="http://schemas.microsoft.com/office/drawing/2014/main" id="{3A24F71B-341D-41D4-A96E-8CC59FE14AA4}"/>
              </a:ext>
            </a:extLst>
          </p:cNvPr>
          <p:cNvSpPr>
            <a:spLocks/>
          </p:cNvSpPr>
          <p:nvPr/>
        </p:nvSpPr>
        <p:spPr bwMode="auto">
          <a:xfrm>
            <a:off x="1608138" y="4438501"/>
            <a:ext cx="6400800" cy="574675"/>
          </a:xfrm>
          <a:prstGeom prst="rect">
            <a:avLst/>
          </a:prstGeom>
          <a:noFill/>
          <a:ln w="9525">
            <a:noFill/>
            <a:miter lim="800000"/>
            <a:headEnd/>
            <a:tailEnd/>
          </a:ln>
        </p:spPr>
        <p:txBody>
          <a:bodyPr/>
          <a:lstStyle/>
          <a:p>
            <a:pPr algn="ctr">
              <a:spcBef>
                <a:spcPct val="20000"/>
              </a:spcBef>
              <a:buFont typeface="Arial" charset="0"/>
              <a:buNone/>
            </a:pPr>
            <a:r>
              <a:rPr lang="en-GB" sz="3200" dirty="0">
                <a:solidFill>
                  <a:srgbClr val="777777"/>
                </a:solidFill>
                <a:latin typeface="Calibri" pitchFamily="34" charset="0"/>
              </a:rPr>
              <a:t>School Name</a:t>
            </a:r>
          </a:p>
        </p:txBody>
      </p:sp>
      <p:sp>
        <p:nvSpPr>
          <p:cNvPr id="10" name="Subtitle 2">
            <a:extLst>
              <a:ext uri="{FF2B5EF4-FFF2-40B4-BE49-F238E27FC236}">
                <a16:creationId xmlns:a16="http://schemas.microsoft.com/office/drawing/2014/main" id="{46E0059A-2523-437E-B7AD-EB66F4186E3B}"/>
              </a:ext>
            </a:extLst>
          </p:cNvPr>
          <p:cNvSpPr>
            <a:spLocks noGrp="1"/>
          </p:cNvSpPr>
          <p:nvPr>
            <p:ph type="subTitle" idx="1"/>
          </p:nvPr>
        </p:nvSpPr>
        <p:spPr>
          <a:xfrm>
            <a:off x="1692275" y="5084763"/>
            <a:ext cx="6400800" cy="1370012"/>
          </a:xfrm>
        </p:spPr>
        <p:txBody>
          <a:bodyPr/>
          <a:lstStyle/>
          <a:p>
            <a:pPr eaLnBrk="1" hangingPunct="1"/>
            <a:r>
              <a:rPr lang="en-GB" dirty="0">
                <a:solidFill>
                  <a:srgbClr val="898989"/>
                </a:solidFill>
              </a:rPr>
              <a:t>Date</a:t>
            </a:r>
          </a:p>
          <a:p>
            <a:pPr eaLnBrk="1" hangingPunct="1"/>
            <a:r>
              <a:rPr lang="en-GB" dirty="0">
                <a:solidFill>
                  <a:srgbClr val="898989"/>
                </a:solidFill>
              </a:rPr>
              <a:t>Presenter(s)</a:t>
            </a:r>
          </a:p>
        </p:txBody>
      </p:sp>
    </p:spTree>
    <p:extLst>
      <p:ext uri="{BB962C8B-B14F-4D97-AF65-F5344CB8AC3E}">
        <p14:creationId xmlns:p14="http://schemas.microsoft.com/office/powerpoint/2010/main" val="559128762"/>
      </p:ext>
    </p:extLst>
  </p:cSld>
  <p:clrMapOvr>
    <a:masterClrMapping/>
  </p:clrMapOvr>
  <p:transition>
    <p:check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682E9D11-5112-4D57-997B-A8601F05DC29}"/>
              </a:ext>
            </a:extLst>
          </p:cNvPr>
          <p:cNvSpPr txBox="1">
            <a:spLocks/>
          </p:cNvSpPr>
          <p:nvPr/>
        </p:nvSpPr>
        <p:spPr bwMode="auto">
          <a:xfrm>
            <a:off x="457200" y="188640"/>
            <a:ext cx="8257084" cy="10139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000" b="1" dirty="0">
                <a:solidFill>
                  <a:prstClr val="black"/>
                </a:solidFill>
                <a:latin typeface="Arial" panose="020B0604020202020204" pitchFamily="34" charset="0"/>
                <a:cs typeface="Arial" panose="020B0604020202020204" pitchFamily="34" charset="0"/>
              </a:rPr>
              <a:t>Reduced ability to self-regulate</a:t>
            </a:r>
          </a:p>
        </p:txBody>
      </p:sp>
      <p:sp>
        <p:nvSpPr>
          <p:cNvPr id="3" name="Text Placeholder 5">
            <a:extLst>
              <a:ext uri="{FF2B5EF4-FFF2-40B4-BE49-F238E27FC236}">
                <a16:creationId xmlns:a16="http://schemas.microsoft.com/office/drawing/2014/main" id="{6CA5B4FD-7BA2-4018-92AF-2DD6DD5B9D0C}"/>
              </a:ext>
            </a:extLst>
          </p:cNvPr>
          <p:cNvSpPr txBox="1">
            <a:spLocks/>
          </p:cNvSpPr>
          <p:nvPr/>
        </p:nvSpPr>
        <p:spPr>
          <a:xfrm>
            <a:off x="719013" y="1268760"/>
            <a:ext cx="8245475" cy="4932958"/>
          </a:xfrm>
          <a:prstGeom prst="rect">
            <a:avLst/>
          </a:prstGeom>
        </p:spPr>
        <p:txBody>
          <a:bodyPr vert="horz" lIns="91440" tIns="45720" rIns="91440" bIns="45720" rtlCol="0">
            <a:noAutofit/>
          </a:bodyPr>
          <a:lstStyle>
            <a:lvl1pPr marL="342900" indent="-342900" algn="l" defTabSz="449263" rtl="0" fontAlgn="base" hangingPunct="0">
              <a:lnSpc>
                <a:spcPct val="93000"/>
              </a:lnSpc>
              <a:spcBef>
                <a:spcPts val="1200"/>
              </a:spcBef>
              <a:spcAft>
                <a:spcPts val="0"/>
              </a:spcAft>
              <a:buClr>
                <a:schemeClr val="accent1"/>
              </a:buClr>
              <a:buSzPct val="100000"/>
              <a:buFontTx/>
              <a:buBlip>
                <a:blip r:embed="rId3"/>
              </a:buBlip>
              <a:defRPr sz="2200" kern="1200">
                <a:solidFill>
                  <a:srgbClr val="000000"/>
                </a:solidFill>
                <a:latin typeface="+mn-lt"/>
                <a:ea typeface="+mn-ea"/>
                <a:cs typeface="+mn-cs"/>
              </a:defRPr>
            </a:lvl1pPr>
            <a:lvl2pPr marL="742950" indent="-285750" algn="l" defTabSz="449263" rtl="0" fontAlgn="base" hangingPunct="0">
              <a:lnSpc>
                <a:spcPct val="93000"/>
              </a:lnSpc>
              <a:spcBef>
                <a:spcPts val="600"/>
              </a:spcBef>
              <a:spcAft>
                <a:spcPts val="0"/>
              </a:spcAft>
              <a:buClr>
                <a:schemeClr val="accent1"/>
              </a:buClr>
              <a:buSzPct val="100000"/>
              <a:buFont typeface="Wingdings" panose="05000000000000000000" pitchFamily="2" charset="2"/>
              <a:buChar char="§"/>
              <a:defRPr sz="2000" kern="1200">
                <a:solidFill>
                  <a:srgbClr val="000000"/>
                </a:solidFill>
                <a:latin typeface="+mn-lt"/>
                <a:ea typeface="+mn-ea"/>
                <a:cs typeface="+mn-cs"/>
              </a:defRPr>
            </a:lvl2pPr>
            <a:lvl3pPr marL="1257300" indent="-342900" algn="l" defTabSz="449263" rtl="0" fontAlgn="base" hangingPunct="0">
              <a:lnSpc>
                <a:spcPct val="93000"/>
              </a:lnSpc>
              <a:spcBef>
                <a:spcPts val="300"/>
              </a:spcBef>
              <a:spcAft>
                <a:spcPts val="0"/>
              </a:spcAft>
              <a:buClr>
                <a:schemeClr val="accent1"/>
              </a:buClr>
              <a:buSzPct val="100000"/>
              <a:buFont typeface="Arial" panose="020B0604020202020204" pitchFamily="34" charset="0"/>
              <a:buChar char="̶"/>
              <a:defRPr sz="1800" i="1" kern="1200">
                <a:solidFill>
                  <a:srgbClr val="000000"/>
                </a:solidFill>
                <a:latin typeface="+mn-lt"/>
                <a:ea typeface="+mn-ea"/>
                <a:cs typeface="+mn-cs"/>
              </a:defRPr>
            </a:lvl3pPr>
            <a:lvl4pPr marL="1657350" indent="-285750" algn="l" defTabSz="449263" rtl="0" fontAlgn="base" hangingPunct="0">
              <a:lnSpc>
                <a:spcPct val="93000"/>
              </a:lnSpc>
              <a:spcBef>
                <a:spcPct val="0"/>
              </a:spcBef>
              <a:spcAft>
                <a:spcPts val="513"/>
              </a:spcAft>
              <a:buClr>
                <a:schemeClr val="accent1"/>
              </a:buClr>
              <a:buSzPct val="100000"/>
              <a:buFont typeface="Arial" panose="020B0604020202020204" pitchFamily="34" charset="0"/>
              <a:buChar char="•"/>
              <a:defRPr sz="2000" i="1"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5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D28A1C"/>
              </a:buClr>
              <a:buFontTx/>
              <a:buNone/>
              <a:defRPr/>
            </a:pPr>
            <a:r>
              <a:rPr lang="en-GB" sz="2000" b="1" dirty="0">
                <a:latin typeface="Arial"/>
                <a:ea typeface="Microsoft YaHei"/>
              </a:rPr>
              <a:t>Regulatory disorders – challenging behaviour</a:t>
            </a:r>
          </a:p>
          <a:p>
            <a:pPr>
              <a:buClr>
                <a:srgbClr val="D28A1C"/>
              </a:buClr>
              <a:defRPr/>
            </a:pPr>
            <a:r>
              <a:rPr lang="en-GB" sz="2000" b="1" dirty="0">
                <a:latin typeface="Arial"/>
                <a:ea typeface="Microsoft YaHei"/>
              </a:rPr>
              <a:t>Stress</a:t>
            </a:r>
          </a:p>
          <a:p>
            <a:pPr lvl="1">
              <a:buClr>
                <a:srgbClr val="D28A1C"/>
              </a:buClr>
              <a:defRPr/>
            </a:pPr>
            <a:r>
              <a:rPr lang="en-GB" dirty="0">
                <a:latin typeface="Arial"/>
                <a:ea typeface="Microsoft YaHei"/>
              </a:rPr>
              <a:t>Hyperarousal: panic, rage, aggression, impaired memory, etc. …</a:t>
            </a:r>
          </a:p>
          <a:p>
            <a:pPr lvl="1">
              <a:buClr>
                <a:srgbClr val="D28A1C"/>
              </a:buClr>
              <a:defRPr/>
            </a:pPr>
            <a:r>
              <a:rPr lang="en-GB" dirty="0">
                <a:latin typeface="Arial"/>
                <a:ea typeface="Microsoft YaHei"/>
              </a:rPr>
              <a:t>… and/or dissociation: switched off, avoidant, controlling, etc. …</a:t>
            </a:r>
          </a:p>
          <a:p>
            <a:pPr lvl="2">
              <a:buClr>
                <a:srgbClr val="D28A1C"/>
              </a:buClr>
              <a:defRPr/>
            </a:pPr>
            <a:r>
              <a:rPr lang="en-GB" dirty="0">
                <a:latin typeface="Arial"/>
                <a:ea typeface="Microsoft YaHei"/>
              </a:rPr>
              <a:t>May be, or be seen as, antisocial behaviour, offending behaviour, harmful behaviour, self-harming behaviour etc …</a:t>
            </a:r>
          </a:p>
          <a:p>
            <a:pPr>
              <a:buClr>
                <a:srgbClr val="D28A1C"/>
              </a:buClr>
              <a:defRPr/>
            </a:pPr>
            <a:r>
              <a:rPr lang="en-GB" sz="2000" b="1" dirty="0">
                <a:latin typeface="Arial"/>
                <a:ea typeface="Microsoft YaHei"/>
              </a:rPr>
              <a:t>Impulse</a:t>
            </a:r>
          </a:p>
          <a:p>
            <a:pPr lvl="1">
              <a:buClr>
                <a:srgbClr val="D28A1C"/>
              </a:buClr>
              <a:defRPr/>
            </a:pPr>
            <a:r>
              <a:rPr lang="en-GB" dirty="0">
                <a:latin typeface="Arial"/>
                <a:ea typeface="Microsoft YaHei"/>
              </a:rPr>
              <a:t>Impaired ability to manage or account for behaviour</a:t>
            </a:r>
          </a:p>
          <a:p>
            <a:pPr lvl="1">
              <a:buClr>
                <a:srgbClr val="D28A1C"/>
              </a:buClr>
              <a:defRPr/>
            </a:pPr>
            <a:r>
              <a:rPr lang="en-GB" dirty="0">
                <a:latin typeface="Arial"/>
                <a:ea typeface="Microsoft YaHei"/>
              </a:rPr>
              <a:t>Not able to benefit directly from rewards and sanctions</a:t>
            </a:r>
          </a:p>
          <a:p>
            <a:pPr>
              <a:buClr>
                <a:srgbClr val="D28A1C"/>
              </a:buClr>
              <a:defRPr/>
            </a:pPr>
            <a:r>
              <a:rPr lang="en-GB" sz="2000" b="1" dirty="0">
                <a:latin typeface="Arial"/>
                <a:ea typeface="Microsoft YaHei"/>
              </a:rPr>
              <a:t>Shame</a:t>
            </a:r>
          </a:p>
          <a:p>
            <a:pPr lvl="1">
              <a:buClr>
                <a:srgbClr val="D28A1C"/>
              </a:buClr>
              <a:defRPr/>
            </a:pPr>
            <a:r>
              <a:rPr lang="en-GB" dirty="0">
                <a:latin typeface="Arial"/>
                <a:ea typeface="Microsoft YaHei"/>
              </a:rPr>
              <a:t>Hypersensitive to criticism or praise, or apparent lack of remorse</a:t>
            </a:r>
          </a:p>
        </p:txBody>
      </p:sp>
    </p:spTree>
    <p:extLst>
      <p:ext uri="{BB962C8B-B14F-4D97-AF65-F5344CB8AC3E}">
        <p14:creationId xmlns:p14="http://schemas.microsoft.com/office/powerpoint/2010/main" val="293037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B0B584A-23D1-4F48-B509-767AC4F91A1A}"/>
              </a:ext>
            </a:extLst>
          </p:cNvPr>
          <p:cNvSpPr txBox="1">
            <a:spLocks/>
          </p:cNvSpPr>
          <p:nvPr/>
        </p:nvSpPr>
        <p:spPr bwMode="auto">
          <a:xfrm>
            <a:off x="635396" y="188640"/>
            <a:ext cx="8257084" cy="10139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000" b="1" dirty="0">
                <a:solidFill>
                  <a:prstClr val="black"/>
                </a:solidFill>
                <a:latin typeface="Arial" panose="020B0604020202020204" pitchFamily="34" charset="0"/>
                <a:cs typeface="Arial" panose="020B0604020202020204" pitchFamily="34" charset="0"/>
              </a:rPr>
              <a:t>Reduced ability to make sense of the world</a:t>
            </a:r>
          </a:p>
        </p:txBody>
      </p:sp>
      <p:sp>
        <p:nvSpPr>
          <p:cNvPr id="3" name="Text Placeholder 5">
            <a:extLst>
              <a:ext uri="{FF2B5EF4-FFF2-40B4-BE49-F238E27FC236}">
                <a16:creationId xmlns:a16="http://schemas.microsoft.com/office/drawing/2014/main" id="{50E8C1BE-620B-4977-B2C8-B29E98763609}"/>
              </a:ext>
            </a:extLst>
          </p:cNvPr>
          <p:cNvSpPr txBox="1">
            <a:spLocks/>
          </p:cNvSpPr>
          <p:nvPr/>
        </p:nvSpPr>
        <p:spPr>
          <a:xfrm>
            <a:off x="791021" y="1556792"/>
            <a:ext cx="8245475" cy="4176712"/>
          </a:xfrm>
          <a:prstGeom prst="rect">
            <a:avLst/>
          </a:prstGeom>
        </p:spPr>
        <p:txBody>
          <a:bodyPr vert="horz" lIns="91440" tIns="45720" rIns="91440" bIns="45720" rtlCol="0">
            <a:normAutofit/>
          </a:bodyPr>
          <a:lstStyle>
            <a:lvl1pPr marL="342900" indent="-342900" algn="l" defTabSz="449263" rtl="0" fontAlgn="base" hangingPunct="0">
              <a:lnSpc>
                <a:spcPct val="93000"/>
              </a:lnSpc>
              <a:spcBef>
                <a:spcPts val="1200"/>
              </a:spcBef>
              <a:spcAft>
                <a:spcPts val="0"/>
              </a:spcAft>
              <a:buClr>
                <a:schemeClr val="accent1"/>
              </a:buClr>
              <a:buSzPct val="100000"/>
              <a:buFontTx/>
              <a:buBlip>
                <a:blip r:embed="rId3"/>
              </a:buBlip>
              <a:defRPr sz="2200" kern="1200">
                <a:solidFill>
                  <a:srgbClr val="000000"/>
                </a:solidFill>
                <a:latin typeface="+mn-lt"/>
                <a:ea typeface="+mn-ea"/>
                <a:cs typeface="+mn-cs"/>
              </a:defRPr>
            </a:lvl1pPr>
            <a:lvl2pPr marL="742950" indent="-285750" algn="l" defTabSz="449263" rtl="0" fontAlgn="base" hangingPunct="0">
              <a:lnSpc>
                <a:spcPct val="93000"/>
              </a:lnSpc>
              <a:spcBef>
                <a:spcPts val="600"/>
              </a:spcBef>
              <a:spcAft>
                <a:spcPts val="0"/>
              </a:spcAft>
              <a:buClr>
                <a:schemeClr val="accent1"/>
              </a:buClr>
              <a:buSzPct val="100000"/>
              <a:buFont typeface="Wingdings" panose="05000000000000000000" pitchFamily="2" charset="2"/>
              <a:buChar char="§"/>
              <a:defRPr sz="2000" kern="1200">
                <a:solidFill>
                  <a:srgbClr val="000000"/>
                </a:solidFill>
                <a:latin typeface="+mn-lt"/>
                <a:ea typeface="+mn-ea"/>
                <a:cs typeface="+mn-cs"/>
              </a:defRPr>
            </a:lvl2pPr>
            <a:lvl3pPr marL="1257300" indent="-342900" algn="l" defTabSz="449263" rtl="0" fontAlgn="base" hangingPunct="0">
              <a:lnSpc>
                <a:spcPct val="93000"/>
              </a:lnSpc>
              <a:spcBef>
                <a:spcPts val="300"/>
              </a:spcBef>
              <a:spcAft>
                <a:spcPts val="0"/>
              </a:spcAft>
              <a:buClr>
                <a:schemeClr val="accent1"/>
              </a:buClr>
              <a:buSzPct val="100000"/>
              <a:buFont typeface="Arial" panose="020B0604020202020204" pitchFamily="34" charset="0"/>
              <a:buChar char="̶"/>
              <a:defRPr sz="1800" i="1" kern="1200">
                <a:solidFill>
                  <a:srgbClr val="000000"/>
                </a:solidFill>
                <a:latin typeface="+mn-lt"/>
                <a:ea typeface="+mn-ea"/>
                <a:cs typeface="+mn-cs"/>
              </a:defRPr>
            </a:lvl3pPr>
            <a:lvl4pPr marL="1657350" indent="-285750" algn="l" defTabSz="449263" rtl="0" fontAlgn="base" hangingPunct="0">
              <a:lnSpc>
                <a:spcPct val="93000"/>
              </a:lnSpc>
              <a:spcBef>
                <a:spcPct val="0"/>
              </a:spcBef>
              <a:spcAft>
                <a:spcPts val="513"/>
              </a:spcAft>
              <a:buClr>
                <a:schemeClr val="accent1"/>
              </a:buClr>
              <a:buSzPct val="100000"/>
              <a:buFont typeface="Arial" panose="020B0604020202020204" pitchFamily="34" charset="0"/>
              <a:buChar char="•"/>
              <a:defRPr sz="2000" i="1"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5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D28A1C"/>
              </a:buClr>
              <a:buFontTx/>
              <a:buNone/>
              <a:defRPr/>
            </a:pPr>
            <a:r>
              <a:rPr lang="en-GB" b="1" dirty="0">
                <a:latin typeface="Arial"/>
                <a:ea typeface="Microsoft YaHei"/>
              </a:rPr>
              <a:t>Processing disorders – impaired understanding</a:t>
            </a:r>
          </a:p>
          <a:p>
            <a:pPr>
              <a:buClr>
                <a:srgbClr val="D28A1C"/>
              </a:buClr>
              <a:defRPr/>
            </a:pPr>
            <a:r>
              <a:rPr lang="en-GB" b="1" dirty="0">
                <a:latin typeface="Arial"/>
                <a:ea typeface="Microsoft YaHei"/>
              </a:rPr>
              <a:t>The world around them</a:t>
            </a:r>
          </a:p>
          <a:p>
            <a:pPr lvl="1">
              <a:buClr>
                <a:srgbClr val="D28A1C"/>
              </a:buClr>
              <a:defRPr/>
            </a:pPr>
            <a:r>
              <a:rPr lang="en-GB" dirty="0">
                <a:latin typeface="Arial"/>
                <a:ea typeface="Microsoft YaHei"/>
              </a:rPr>
              <a:t>Difficulty making sense of sensory information</a:t>
            </a:r>
          </a:p>
          <a:p>
            <a:pPr lvl="2">
              <a:buClr>
                <a:srgbClr val="D28A1C"/>
              </a:buClr>
              <a:defRPr/>
            </a:pPr>
            <a:r>
              <a:rPr lang="en-GB" dirty="0">
                <a:latin typeface="Arial"/>
                <a:ea typeface="Microsoft YaHei"/>
              </a:rPr>
              <a:t>hot or cold, hungry or full, tired or energetic, comfortable or in pain (or locating where in the body any pain might be)</a:t>
            </a:r>
          </a:p>
          <a:p>
            <a:pPr lvl="2">
              <a:buClr>
                <a:srgbClr val="D28A1C"/>
              </a:buClr>
              <a:defRPr/>
            </a:pPr>
            <a:r>
              <a:rPr lang="en-GB" dirty="0">
                <a:latin typeface="Arial"/>
                <a:ea typeface="Microsoft YaHei"/>
              </a:rPr>
              <a:t>Self-harming behaviours may become patterned/triggered responses to this disruption of function</a:t>
            </a:r>
          </a:p>
          <a:p>
            <a:pPr lvl="1">
              <a:buClr>
                <a:srgbClr val="D28A1C"/>
              </a:buClr>
              <a:defRPr/>
            </a:pPr>
            <a:r>
              <a:rPr lang="en-GB" dirty="0">
                <a:latin typeface="Arial"/>
                <a:ea typeface="Microsoft YaHei"/>
              </a:rPr>
              <a:t>Misunderstanding or misrepresenting everyday events and experiences</a:t>
            </a:r>
          </a:p>
          <a:p>
            <a:pPr>
              <a:buClr>
                <a:srgbClr val="D28A1C"/>
              </a:buClr>
              <a:defRPr/>
            </a:pPr>
            <a:r>
              <a:rPr lang="en-GB" b="1" dirty="0">
                <a:latin typeface="Arial"/>
                <a:ea typeface="Microsoft YaHei"/>
              </a:rPr>
              <a:t>Their inner world</a:t>
            </a:r>
          </a:p>
          <a:p>
            <a:pPr lvl="1">
              <a:buClr>
                <a:srgbClr val="D28A1C"/>
              </a:buClr>
              <a:defRPr/>
            </a:pPr>
            <a:r>
              <a:rPr lang="en-GB" dirty="0">
                <a:latin typeface="Arial"/>
                <a:ea typeface="Microsoft YaHei"/>
              </a:rPr>
              <a:t>Difficulty making sense of feelings in self or others</a:t>
            </a:r>
          </a:p>
          <a:p>
            <a:pPr lvl="1">
              <a:buClr>
                <a:srgbClr val="D28A1C"/>
              </a:buClr>
              <a:defRPr/>
            </a:pPr>
            <a:r>
              <a:rPr lang="en-GB" dirty="0">
                <a:latin typeface="Arial"/>
                <a:ea typeface="Microsoft YaHei"/>
              </a:rPr>
              <a:t>Not able to put feelings into words</a:t>
            </a:r>
          </a:p>
          <a:p>
            <a:pPr marL="0" indent="0">
              <a:buClr>
                <a:srgbClr val="D28A1C"/>
              </a:buClr>
              <a:buFontTx/>
              <a:buNone/>
              <a:defRPr/>
            </a:pPr>
            <a:endParaRPr lang="en-GB" dirty="0">
              <a:latin typeface="Arial"/>
              <a:ea typeface="Microsoft YaHei"/>
            </a:endParaRPr>
          </a:p>
        </p:txBody>
      </p:sp>
    </p:spTree>
    <p:extLst>
      <p:ext uri="{BB962C8B-B14F-4D97-AF65-F5344CB8AC3E}">
        <p14:creationId xmlns:p14="http://schemas.microsoft.com/office/powerpoint/2010/main" val="2994850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0FBD4A7-AA88-4301-A3AC-C18B1EF4E1D3}"/>
              </a:ext>
            </a:extLst>
          </p:cNvPr>
          <p:cNvSpPr txBox="1">
            <a:spLocks/>
          </p:cNvSpPr>
          <p:nvPr/>
        </p:nvSpPr>
        <p:spPr bwMode="auto">
          <a:xfrm>
            <a:off x="395536" y="188640"/>
            <a:ext cx="8496944" cy="10139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2800" b="1" dirty="0">
                <a:solidFill>
                  <a:prstClr val="black"/>
                </a:solidFill>
                <a:latin typeface="Arial" panose="020B0604020202020204" pitchFamily="34" charset="0"/>
                <a:cs typeface="Arial" panose="020B0604020202020204" pitchFamily="34" charset="0"/>
              </a:rPr>
              <a:t>Reduced ability to make sense of social interaction</a:t>
            </a:r>
          </a:p>
        </p:txBody>
      </p:sp>
      <p:sp>
        <p:nvSpPr>
          <p:cNvPr id="3" name="Text Placeholder 5">
            <a:extLst>
              <a:ext uri="{FF2B5EF4-FFF2-40B4-BE49-F238E27FC236}">
                <a16:creationId xmlns:a16="http://schemas.microsoft.com/office/drawing/2014/main" id="{C2C0621E-6535-4026-B486-978CD60F2376}"/>
              </a:ext>
            </a:extLst>
          </p:cNvPr>
          <p:cNvSpPr txBox="1">
            <a:spLocks/>
          </p:cNvSpPr>
          <p:nvPr/>
        </p:nvSpPr>
        <p:spPr>
          <a:xfrm>
            <a:off x="755576" y="1538237"/>
            <a:ext cx="8245475" cy="4320480"/>
          </a:xfrm>
          <a:prstGeom prst="rect">
            <a:avLst/>
          </a:prstGeom>
        </p:spPr>
        <p:txBody>
          <a:bodyPr vert="horz" lIns="91440" tIns="45720" rIns="91440" bIns="45720" rtlCol="0">
            <a:normAutofit fontScale="92500"/>
          </a:bodyPr>
          <a:lstStyle>
            <a:lvl1pPr marL="342900" indent="-342900" algn="l" defTabSz="449263" rtl="0" fontAlgn="base" hangingPunct="0">
              <a:lnSpc>
                <a:spcPct val="93000"/>
              </a:lnSpc>
              <a:spcBef>
                <a:spcPts val="1200"/>
              </a:spcBef>
              <a:spcAft>
                <a:spcPts val="0"/>
              </a:spcAft>
              <a:buClr>
                <a:schemeClr val="accent1"/>
              </a:buClr>
              <a:buSzPct val="100000"/>
              <a:buFontTx/>
              <a:buBlip>
                <a:blip r:embed="rId3"/>
              </a:buBlip>
              <a:defRPr sz="2200" kern="1200">
                <a:solidFill>
                  <a:srgbClr val="000000"/>
                </a:solidFill>
                <a:latin typeface="+mn-lt"/>
                <a:ea typeface="+mn-ea"/>
                <a:cs typeface="+mn-cs"/>
              </a:defRPr>
            </a:lvl1pPr>
            <a:lvl2pPr marL="742950" indent="-285750" algn="l" defTabSz="449263" rtl="0" fontAlgn="base" hangingPunct="0">
              <a:lnSpc>
                <a:spcPct val="93000"/>
              </a:lnSpc>
              <a:spcBef>
                <a:spcPts val="600"/>
              </a:spcBef>
              <a:spcAft>
                <a:spcPts val="0"/>
              </a:spcAft>
              <a:buClr>
                <a:schemeClr val="accent1"/>
              </a:buClr>
              <a:buSzPct val="100000"/>
              <a:buFont typeface="Wingdings" panose="05000000000000000000" pitchFamily="2" charset="2"/>
              <a:buChar char="§"/>
              <a:defRPr sz="2000" kern="1200">
                <a:solidFill>
                  <a:srgbClr val="000000"/>
                </a:solidFill>
                <a:latin typeface="+mn-lt"/>
                <a:ea typeface="+mn-ea"/>
                <a:cs typeface="+mn-cs"/>
              </a:defRPr>
            </a:lvl2pPr>
            <a:lvl3pPr marL="1257300" indent="-342900" algn="l" defTabSz="449263" rtl="0" fontAlgn="base" hangingPunct="0">
              <a:lnSpc>
                <a:spcPct val="93000"/>
              </a:lnSpc>
              <a:spcBef>
                <a:spcPts val="300"/>
              </a:spcBef>
              <a:spcAft>
                <a:spcPts val="0"/>
              </a:spcAft>
              <a:buClr>
                <a:schemeClr val="accent1"/>
              </a:buClr>
              <a:buSzPct val="100000"/>
              <a:buFont typeface="Arial" panose="020B0604020202020204" pitchFamily="34" charset="0"/>
              <a:buChar char="̶"/>
              <a:defRPr sz="1800" i="1" kern="1200">
                <a:solidFill>
                  <a:srgbClr val="000000"/>
                </a:solidFill>
                <a:latin typeface="+mn-lt"/>
                <a:ea typeface="+mn-ea"/>
                <a:cs typeface="+mn-cs"/>
              </a:defRPr>
            </a:lvl3pPr>
            <a:lvl4pPr marL="1657350" indent="-285750" algn="l" defTabSz="449263" rtl="0" fontAlgn="base" hangingPunct="0">
              <a:lnSpc>
                <a:spcPct val="93000"/>
              </a:lnSpc>
              <a:spcBef>
                <a:spcPct val="0"/>
              </a:spcBef>
              <a:spcAft>
                <a:spcPts val="513"/>
              </a:spcAft>
              <a:buClr>
                <a:schemeClr val="accent1"/>
              </a:buClr>
              <a:buSzPct val="100000"/>
              <a:buFont typeface="Arial" panose="020B0604020202020204" pitchFamily="34" charset="0"/>
              <a:buChar char="•"/>
              <a:defRPr sz="2000" i="1"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5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D28A1C"/>
              </a:buClr>
              <a:buFontTx/>
              <a:buNone/>
              <a:defRPr/>
            </a:pPr>
            <a:r>
              <a:rPr lang="en-GB" b="1" dirty="0">
                <a:latin typeface="Arial"/>
                <a:ea typeface="Microsoft YaHei"/>
              </a:rPr>
              <a:t>Social function disorders – social exclusion</a:t>
            </a:r>
          </a:p>
          <a:p>
            <a:pPr>
              <a:buClr>
                <a:srgbClr val="D28A1C"/>
              </a:buClr>
              <a:defRPr/>
            </a:pPr>
            <a:r>
              <a:rPr lang="en-GB" dirty="0">
                <a:latin typeface="Arial"/>
                <a:ea typeface="Microsoft YaHei"/>
              </a:rPr>
              <a:t>Understanding others</a:t>
            </a:r>
          </a:p>
          <a:p>
            <a:pPr lvl="1">
              <a:buClr>
                <a:srgbClr val="D28A1C"/>
              </a:buClr>
              <a:defRPr/>
            </a:pPr>
            <a:r>
              <a:rPr lang="en-GB" sz="2200" dirty="0">
                <a:latin typeface="Arial"/>
                <a:ea typeface="Microsoft YaHei"/>
              </a:rPr>
              <a:t>Difficulty with empathy: processing incoming information about the emotional state of other people</a:t>
            </a:r>
          </a:p>
          <a:p>
            <a:pPr lvl="1">
              <a:buClr>
                <a:srgbClr val="D28A1C"/>
              </a:buClr>
              <a:defRPr/>
            </a:pPr>
            <a:r>
              <a:rPr lang="en-GB" sz="2200" dirty="0">
                <a:latin typeface="Arial"/>
                <a:ea typeface="Microsoft YaHei"/>
              </a:rPr>
              <a:t>Reduced motivation, and ability, to engage positively with others</a:t>
            </a:r>
          </a:p>
          <a:p>
            <a:pPr>
              <a:buClr>
                <a:srgbClr val="D28A1C"/>
              </a:buClr>
              <a:defRPr/>
            </a:pPr>
            <a:r>
              <a:rPr lang="en-GB" dirty="0">
                <a:latin typeface="Arial"/>
                <a:ea typeface="Microsoft YaHei"/>
              </a:rPr>
              <a:t>Anhedonia </a:t>
            </a:r>
          </a:p>
          <a:p>
            <a:pPr lvl="1">
              <a:buClr>
                <a:srgbClr val="D28A1C"/>
              </a:buClr>
              <a:defRPr/>
            </a:pPr>
            <a:r>
              <a:rPr lang="en-GB" sz="2200" dirty="0">
                <a:latin typeface="Arial"/>
                <a:ea typeface="Microsoft YaHei"/>
              </a:rPr>
              <a:t>Loss of the capacity for joy</a:t>
            </a:r>
          </a:p>
          <a:p>
            <a:pPr lvl="1">
              <a:buClr>
                <a:srgbClr val="D28A1C"/>
              </a:buClr>
              <a:defRPr/>
            </a:pPr>
            <a:r>
              <a:rPr lang="en-GB" sz="2200" dirty="0">
                <a:latin typeface="Arial"/>
                <a:ea typeface="Microsoft YaHei"/>
              </a:rPr>
              <a:t>Reduced or impaired ability to remember joyful experiences</a:t>
            </a:r>
          </a:p>
          <a:p>
            <a:pPr>
              <a:buClr>
                <a:srgbClr val="D28A1C"/>
              </a:buClr>
              <a:defRPr/>
            </a:pPr>
            <a:r>
              <a:rPr lang="en-GB" dirty="0">
                <a:latin typeface="Arial"/>
                <a:ea typeface="Microsoft YaHei"/>
              </a:rPr>
              <a:t>Feelings of worthlessness</a:t>
            </a:r>
          </a:p>
          <a:p>
            <a:pPr lvl="1">
              <a:buClr>
                <a:srgbClr val="D28A1C"/>
              </a:buClr>
              <a:defRPr/>
            </a:pPr>
            <a:r>
              <a:rPr lang="en-GB" sz="2200" dirty="0">
                <a:latin typeface="Arial"/>
                <a:ea typeface="Microsoft YaHei"/>
              </a:rPr>
              <a:t>Difficulties with self-esteem</a:t>
            </a:r>
          </a:p>
          <a:p>
            <a:pPr lvl="1">
              <a:buClr>
                <a:srgbClr val="D28A1C"/>
              </a:buClr>
              <a:defRPr/>
            </a:pPr>
            <a:r>
              <a:rPr lang="en-GB" sz="2200" dirty="0">
                <a:latin typeface="Arial"/>
                <a:ea typeface="Microsoft YaHei"/>
              </a:rPr>
              <a:t>Global sense of shame triggered by minor events</a:t>
            </a:r>
          </a:p>
          <a:p>
            <a:pPr marL="0" indent="0">
              <a:buClr>
                <a:srgbClr val="D28A1C"/>
              </a:buClr>
              <a:buFontTx/>
              <a:buNone/>
              <a:defRPr/>
            </a:pPr>
            <a:endParaRPr lang="en-GB" dirty="0">
              <a:latin typeface="Arial"/>
              <a:ea typeface="Microsoft YaHei"/>
            </a:endParaRPr>
          </a:p>
        </p:txBody>
      </p:sp>
    </p:spTree>
    <p:extLst>
      <p:ext uri="{BB962C8B-B14F-4D97-AF65-F5344CB8AC3E}">
        <p14:creationId xmlns:p14="http://schemas.microsoft.com/office/powerpoint/2010/main" val="3879773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4CE329-42D5-499E-A940-CAF4E09EEE51}"/>
              </a:ext>
            </a:extLst>
          </p:cNvPr>
          <p:cNvPicPr>
            <a:picLocks noChangeAspect="1"/>
          </p:cNvPicPr>
          <p:nvPr/>
        </p:nvPicPr>
        <p:blipFill rotWithShape="1">
          <a:blip r:embed="rId3"/>
          <a:srcRect l="10733" t="19137" r="28185" b="6771"/>
          <a:stretch/>
        </p:blipFill>
        <p:spPr>
          <a:xfrm>
            <a:off x="404715" y="188640"/>
            <a:ext cx="8487765" cy="5814077"/>
          </a:xfrm>
          <a:prstGeom prst="rect">
            <a:avLst/>
          </a:prstGeom>
        </p:spPr>
      </p:pic>
      <p:sp>
        <p:nvSpPr>
          <p:cNvPr id="3" name="Rectangle 2">
            <a:extLst>
              <a:ext uri="{FF2B5EF4-FFF2-40B4-BE49-F238E27FC236}">
                <a16:creationId xmlns:a16="http://schemas.microsoft.com/office/drawing/2014/main" id="{2CC2F758-C965-442E-A427-9E5AE470899D}"/>
              </a:ext>
            </a:extLst>
          </p:cNvPr>
          <p:cNvSpPr/>
          <p:nvPr/>
        </p:nvSpPr>
        <p:spPr>
          <a:xfrm>
            <a:off x="5364088" y="4725144"/>
            <a:ext cx="1296144"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t>
            </a:r>
          </a:p>
        </p:txBody>
      </p:sp>
    </p:spTree>
    <p:extLst>
      <p:ext uri="{BB962C8B-B14F-4D97-AF65-F5344CB8AC3E}">
        <p14:creationId xmlns:p14="http://schemas.microsoft.com/office/powerpoint/2010/main" val="248528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hand&#10;&#10;Description automatically generated">
            <a:extLst>
              <a:ext uri="{FF2B5EF4-FFF2-40B4-BE49-F238E27FC236}">
                <a16:creationId xmlns:a16="http://schemas.microsoft.com/office/drawing/2014/main" id="{70577F60-CB03-4404-A414-16B225204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4307737"/>
            <a:ext cx="2448272" cy="2178962"/>
          </a:xfrm>
          <a:prstGeom prst="rect">
            <a:avLst/>
          </a:prstGeom>
        </p:spPr>
      </p:pic>
      <p:sp>
        <p:nvSpPr>
          <p:cNvPr id="3" name="Speech Bubble: Rectangle 2">
            <a:extLst>
              <a:ext uri="{FF2B5EF4-FFF2-40B4-BE49-F238E27FC236}">
                <a16:creationId xmlns:a16="http://schemas.microsoft.com/office/drawing/2014/main" id="{F194F5EF-ACBB-43A2-89F6-AC25ED8605A9}"/>
              </a:ext>
            </a:extLst>
          </p:cNvPr>
          <p:cNvSpPr/>
          <p:nvPr/>
        </p:nvSpPr>
        <p:spPr>
          <a:xfrm>
            <a:off x="323528" y="404664"/>
            <a:ext cx="4392488" cy="1143000"/>
          </a:xfrm>
          <a:prstGeom prst="wedgeRectCallout">
            <a:avLst>
              <a:gd name="adj1" fmla="val -41650"/>
              <a:gd name="adj2" fmla="val 75098"/>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t>What is wrong with you?</a:t>
            </a:r>
          </a:p>
        </p:txBody>
      </p:sp>
      <p:sp>
        <p:nvSpPr>
          <p:cNvPr id="4" name="Speech Bubble: Oval 3">
            <a:extLst>
              <a:ext uri="{FF2B5EF4-FFF2-40B4-BE49-F238E27FC236}">
                <a16:creationId xmlns:a16="http://schemas.microsoft.com/office/drawing/2014/main" id="{43C02175-915F-4865-8F22-0DF7E91221FB}"/>
              </a:ext>
            </a:extLst>
          </p:cNvPr>
          <p:cNvSpPr/>
          <p:nvPr/>
        </p:nvSpPr>
        <p:spPr>
          <a:xfrm>
            <a:off x="4176514" y="908720"/>
            <a:ext cx="4752528" cy="1440160"/>
          </a:xfrm>
          <a:prstGeom prst="wedgeEllipseCallout">
            <a:avLst>
              <a:gd name="adj1" fmla="val 31677"/>
              <a:gd name="adj2" fmla="val 63518"/>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t>What happened to you?</a:t>
            </a:r>
          </a:p>
        </p:txBody>
      </p:sp>
      <p:pic>
        <p:nvPicPr>
          <p:cNvPr id="5" name="Picture 4" descr="A picture containing person, indoor, hand, holding&#10;&#10;Description automatically generated">
            <a:extLst>
              <a:ext uri="{FF2B5EF4-FFF2-40B4-BE49-F238E27FC236}">
                <a16:creationId xmlns:a16="http://schemas.microsoft.com/office/drawing/2014/main" id="{0ADAA3FA-AA7D-41E7-BD88-43F5FB69A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509" y="4307737"/>
            <a:ext cx="3999291" cy="2178962"/>
          </a:xfrm>
          <a:prstGeom prst="rect">
            <a:avLst/>
          </a:prstGeom>
        </p:spPr>
      </p:pic>
      <p:sp>
        <p:nvSpPr>
          <p:cNvPr id="6" name="TextBox 5">
            <a:extLst>
              <a:ext uri="{FF2B5EF4-FFF2-40B4-BE49-F238E27FC236}">
                <a16:creationId xmlns:a16="http://schemas.microsoft.com/office/drawing/2014/main" id="{AF368DDA-326C-4BAB-ABAB-D02A3DADC963}"/>
              </a:ext>
            </a:extLst>
          </p:cNvPr>
          <p:cNvSpPr txBox="1"/>
          <p:nvPr/>
        </p:nvSpPr>
        <p:spPr>
          <a:xfrm>
            <a:off x="971600" y="2132856"/>
            <a:ext cx="2567186" cy="168584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b="1" dirty="0"/>
              <a:t>blame</a:t>
            </a:r>
          </a:p>
          <a:p>
            <a:pPr marL="285750" indent="-285750">
              <a:lnSpc>
                <a:spcPct val="150000"/>
              </a:lnSpc>
              <a:buFont typeface="Arial" panose="020B0604020202020204" pitchFamily="34" charset="0"/>
              <a:buChar char="•"/>
            </a:pPr>
            <a:r>
              <a:rPr lang="en-GB" sz="2400" b="1" dirty="0"/>
              <a:t>shame</a:t>
            </a:r>
          </a:p>
          <a:p>
            <a:pPr marL="285750" indent="-285750">
              <a:lnSpc>
                <a:spcPct val="150000"/>
              </a:lnSpc>
              <a:buFont typeface="Arial" panose="020B0604020202020204" pitchFamily="34" charset="0"/>
              <a:buChar char="•"/>
            </a:pPr>
            <a:r>
              <a:rPr lang="en-GB" sz="2400" b="1" dirty="0"/>
              <a:t>punishment</a:t>
            </a:r>
          </a:p>
        </p:txBody>
      </p:sp>
      <p:sp>
        <p:nvSpPr>
          <p:cNvPr id="7" name="TextBox 6">
            <a:extLst>
              <a:ext uri="{FF2B5EF4-FFF2-40B4-BE49-F238E27FC236}">
                <a16:creationId xmlns:a16="http://schemas.microsoft.com/office/drawing/2014/main" id="{A4FEE8DE-ACD9-40D4-A1A8-CF6340E46D41}"/>
              </a:ext>
            </a:extLst>
          </p:cNvPr>
          <p:cNvSpPr txBox="1"/>
          <p:nvPr/>
        </p:nvSpPr>
        <p:spPr>
          <a:xfrm>
            <a:off x="4813126" y="2348880"/>
            <a:ext cx="2806874" cy="168584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b="1" dirty="0"/>
              <a:t>understanding</a:t>
            </a:r>
          </a:p>
          <a:p>
            <a:pPr marL="285750" indent="-285750">
              <a:lnSpc>
                <a:spcPct val="150000"/>
              </a:lnSpc>
              <a:buFont typeface="Arial" panose="020B0604020202020204" pitchFamily="34" charset="0"/>
              <a:buChar char="•"/>
            </a:pPr>
            <a:r>
              <a:rPr lang="en-GB" sz="2400" b="1" dirty="0"/>
              <a:t>nurturing</a:t>
            </a:r>
          </a:p>
          <a:p>
            <a:pPr marL="285750" indent="-285750">
              <a:lnSpc>
                <a:spcPct val="150000"/>
              </a:lnSpc>
              <a:buFont typeface="Arial" panose="020B0604020202020204" pitchFamily="34" charset="0"/>
              <a:buChar char="•"/>
            </a:pPr>
            <a:r>
              <a:rPr lang="en-GB" sz="2400" b="1" dirty="0"/>
              <a:t>healing</a:t>
            </a:r>
          </a:p>
        </p:txBody>
      </p:sp>
      <p:sp>
        <p:nvSpPr>
          <p:cNvPr id="8" name="Title 1">
            <a:extLst>
              <a:ext uri="{FF2B5EF4-FFF2-40B4-BE49-F238E27FC236}">
                <a16:creationId xmlns:a16="http://schemas.microsoft.com/office/drawing/2014/main" id="{35964FD5-E65A-49AB-9B8E-C360C0F2065B}"/>
              </a:ext>
            </a:extLst>
          </p:cNvPr>
          <p:cNvSpPr>
            <a:spLocks noGrp="1"/>
          </p:cNvSpPr>
          <p:nvPr>
            <p:ph type="title"/>
          </p:nvPr>
        </p:nvSpPr>
        <p:spPr>
          <a:xfrm>
            <a:off x="-5509120" y="1700808"/>
            <a:ext cx="5194920" cy="3960440"/>
          </a:xfrm>
        </p:spPr>
        <p:txBody>
          <a:bodyPr/>
          <a:lstStyle/>
          <a:p>
            <a:pPr algn="l"/>
            <a:r>
              <a:rPr lang="en-GB" sz="2400" dirty="0"/>
              <a:t>Understanding trauma is not just about acquiring knowledge. It’s about changing the way you view the world. It’s about changing the helping paradigm from ‘What is wrong with you?’ to ‘What happened to you?’</a:t>
            </a:r>
            <a:br>
              <a:rPr lang="en-GB" sz="2400" dirty="0"/>
            </a:br>
            <a:r>
              <a:rPr lang="en-GB" sz="2400" dirty="0"/>
              <a:t>Dr Sandra Bloom (2007) </a:t>
            </a:r>
          </a:p>
        </p:txBody>
      </p:sp>
    </p:spTree>
    <p:extLst>
      <p:ext uri="{BB962C8B-B14F-4D97-AF65-F5344CB8AC3E}">
        <p14:creationId xmlns:p14="http://schemas.microsoft.com/office/powerpoint/2010/main" val="303116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iterate type="wd">
                                    <p:tmPct val="10000"/>
                                  </p:iterate>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iterate type="wd">
                                    <p:tmPct val="10000"/>
                                  </p:iterate>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D4AF5D4-3104-47B1-BB3D-898D590E256C}"/>
              </a:ext>
            </a:extLst>
          </p:cNvPr>
          <p:cNvSpPr txBox="1">
            <a:spLocks/>
          </p:cNvSpPr>
          <p:nvPr/>
        </p:nvSpPr>
        <p:spPr bwMode="auto">
          <a:xfrm>
            <a:off x="457200" y="188640"/>
            <a:ext cx="8257084" cy="10139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000" b="1" dirty="0">
                <a:solidFill>
                  <a:prstClr val="black"/>
                </a:solidFill>
                <a:latin typeface="Arial" panose="020B0604020202020204" pitchFamily="34" charset="0"/>
                <a:cs typeface="Arial" panose="020B0604020202020204" pitchFamily="34" charset="0"/>
              </a:rPr>
              <a:t>Recovery and resilience</a:t>
            </a:r>
          </a:p>
        </p:txBody>
      </p:sp>
      <p:sp>
        <p:nvSpPr>
          <p:cNvPr id="3" name="Text Placeholder 5">
            <a:extLst>
              <a:ext uri="{FF2B5EF4-FFF2-40B4-BE49-F238E27FC236}">
                <a16:creationId xmlns:a16="http://schemas.microsoft.com/office/drawing/2014/main" id="{D4351E15-B028-40BE-B32B-3FDC10FBEC50}"/>
              </a:ext>
            </a:extLst>
          </p:cNvPr>
          <p:cNvSpPr txBox="1">
            <a:spLocks/>
          </p:cNvSpPr>
          <p:nvPr/>
        </p:nvSpPr>
        <p:spPr>
          <a:xfrm>
            <a:off x="647005" y="1521538"/>
            <a:ext cx="8245475" cy="4176712"/>
          </a:xfrm>
          <a:prstGeom prst="rect">
            <a:avLst/>
          </a:prstGeom>
        </p:spPr>
        <p:txBody>
          <a:bodyPr vert="horz" lIns="91440" tIns="45720" rIns="91440" bIns="45720" rtlCol="0">
            <a:normAutofit lnSpcReduction="10000"/>
          </a:bodyPr>
          <a:lstStyle>
            <a:lvl1pPr marL="342900" indent="-342900" algn="l" defTabSz="449263" rtl="0" fontAlgn="base" hangingPunct="0">
              <a:lnSpc>
                <a:spcPct val="93000"/>
              </a:lnSpc>
              <a:spcBef>
                <a:spcPts val="1200"/>
              </a:spcBef>
              <a:spcAft>
                <a:spcPts val="0"/>
              </a:spcAft>
              <a:buClr>
                <a:schemeClr val="accent1"/>
              </a:buClr>
              <a:buSzPct val="100000"/>
              <a:buFontTx/>
              <a:buBlip>
                <a:blip r:embed="rId3"/>
              </a:buBlip>
              <a:defRPr sz="2200" kern="1200">
                <a:solidFill>
                  <a:srgbClr val="000000"/>
                </a:solidFill>
                <a:latin typeface="+mn-lt"/>
                <a:ea typeface="+mn-ea"/>
                <a:cs typeface="+mn-cs"/>
              </a:defRPr>
            </a:lvl1pPr>
            <a:lvl2pPr marL="742950" indent="-285750" algn="l" defTabSz="449263" rtl="0" fontAlgn="base" hangingPunct="0">
              <a:lnSpc>
                <a:spcPct val="93000"/>
              </a:lnSpc>
              <a:spcBef>
                <a:spcPts val="600"/>
              </a:spcBef>
              <a:spcAft>
                <a:spcPts val="0"/>
              </a:spcAft>
              <a:buClr>
                <a:schemeClr val="accent1"/>
              </a:buClr>
              <a:buSzPct val="100000"/>
              <a:buFont typeface="Wingdings" panose="05000000000000000000" pitchFamily="2" charset="2"/>
              <a:buChar char="§"/>
              <a:defRPr sz="2000" kern="1200">
                <a:solidFill>
                  <a:srgbClr val="000000"/>
                </a:solidFill>
                <a:latin typeface="+mn-lt"/>
                <a:ea typeface="+mn-ea"/>
                <a:cs typeface="+mn-cs"/>
              </a:defRPr>
            </a:lvl2pPr>
            <a:lvl3pPr marL="1257300" indent="-342900" algn="l" defTabSz="449263" rtl="0" fontAlgn="base" hangingPunct="0">
              <a:lnSpc>
                <a:spcPct val="93000"/>
              </a:lnSpc>
              <a:spcBef>
                <a:spcPts val="300"/>
              </a:spcBef>
              <a:spcAft>
                <a:spcPts val="0"/>
              </a:spcAft>
              <a:buClr>
                <a:schemeClr val="accent1"/>
              </a:buClr>
              <a:buSzPct val="100000"/>
              <a:buFont typeface="Arial" panose="020B0604020202020204" pitchFamily="34" charset="0"/>
              <a:buChar char="̶"/>
              <a:defRPr sz="1800" i="1" kern="1200">
                <a:solidFill>
                  <a:srgbClr val="000000"/>
                </a:solidFill>
                <a:latin typeface="+mn-lt"/>
                <a:ea typeface="+mn-ea"/>
                <a:cs typeface="+mn-cs"/>
              </a:defRPr>
            </a:lvl3pPr>
            <a:lvl4pPr marL="1657350" indent="-285750" algn="l" defTabSz="449263" rtl="0" fontAlgn="base" hangingPunct="0">
              <a:lnSpc>
                <a:spcPct val="93000"/>
              </a:lnSpc>
              <a:spcBef>
                <a:spcPct val="0"/>
              </a:spcBef>
              <a:spcAft>
                <a:spcPts val="513"/>
              </a:spcAft>
              <a:buClr>
                <a:schemeClr val="accent1"/>
              </a:buClr>
              <a:buSzPct val="100000"/>
              <a:buFont typeface="Arial" panose="020B0604020202020204" pitchFamily="34" charset="0"/>
              <a:buChar char="•"/>
              <a:defRPr sz="2000" i="1" kern="12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5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D28A1C"/>
              </a:buClr>
              <a:defRPr/>
            </a:pPr>
            <a:r>
              <a:rPr lang="en-GB" dirty="0">
                <a:latin typeface="Arial"/>
                <a:ea typeface="Microsoft YaHei"/>
              </a:rPr>
              <a:t>Most people, most of the time, recover from toxic stress</a:t>
            </a:r>
          </a:p>
          <a:p>
            <a:pPr lvl="1">
              <a:buClr>
                <a:srgbClr val="D28A1C"/>
              </a:buClr>
              <a:defRPr/>
            </a:pPr>
            <a:r>
              <a:rPr lang="en-GB" dirty="0">
                <a:latin typeface="Arial"/>
                <a:ea typeface="Microsoft YaHei"/>
              </a:rPr>
              <a:t>They swiftly self-regulate and the brain reconnects without injury</a:t>
            </a:r>
          </a:p>
          <a:p>
            <a:pPr lvl="1">
              <a:buClr>
                <a:srgbClr val="D28A1C"/>
              </a:buClr>
              <a:defRPr/>
            </a:pPr>
            <a:r>
              <a:rPr lang="en-GB" dirty="0">
                <a:latin typeface="Arial"/>
                <a:ea typeface="Microsoft YaHei"/>
              </a:rPr>
              <a:t>This is resilience</a:t>
            </a:r>
          </a:p>
          <a:p>
            <a:pPr>
              <a:buClr>
                <a:srgbClr val="D28A1C"/>
              </a:buClr>
              <a:defRPr/>
            </a:pPr>
            <a:r>
              <a:rPr lang="en-GB" dirty="0">
                <a:latin typeface="Arial"/>
                <a:ea typeface="Microsoft YaHei"/>
              </a:rPr>
              <a:t>Most people, most of the time, recover from trauma</a:t>
            </a:r>
          </a:p>
          <a:p>
            <a:pPr lvl="1">
              <a:buClr>
                <a:srgbClr val="D28A1C"/>
              </a:buClr>
              <a:defRPr/>
            </a:pPr>
            <a:r>
              <a:rPr lang="en-GB" dirty="0">
                <a:latin typeface="Arial"/>
                <a:ea typeface="Microsoft YaHei"/>
              </a:rPr>
              <a:t>When injured by toxic stress, people recover and develop resilience through building and strengthening new connections in the brain</a:t>
            </a:r>
          </a:p>
          <a:p>
            <a:pPr>
              <a:buClr>
                <a:srgbClr val="D28A1C"/>
              </a:buClr>
              <a:defRPr/>
            </a:pPr>
            <a:r>
              <a:rPr lang="en-GB" dirty="0">
                <a:latin typeface="Arial"/>
                <a:ea typeface="Microsoft YaHei"/>
              </a:rPr>
              <a:t>Traumatised children need adults who can enable them to:</a:t>
            </a:r>
          </a:p>
          <a:p>
            <a:pPr lvl="1">
              <a:buClr>
                <a:srgbClr val="D28A1C"/>
              </a:buClr>
              <a:defRPr/>
            </a:pPr>
            <a:r>
              <a:rPr lang="en-GB" b="1" dirty="0">
                <a:latin typeface="Arial"/>
                <a:ea typeface="Microsoft YaHei"/>
              </a:rPr>
              <a:t>Stabilise</a:t>
            </a:r>
            <a:r>
              <a:rPr lang="en-GB" dirty="0">
                <a:latin typeface="Arial"/>
                <a:ea typeface="Microsoft YaHei"/>
              </a:rPr>
              <a:t>: self-regulate through </a:t>
            </a:r>
            <a:r>
              <a:rPr lang="en-GB" b="1" dirty="0">
                <a:latin typeface="Arial"/>
                <a:ea typeface="Microsoft YaHei"/>
              </a:rPr>
              <a:t>co-regulation</a:t>
            </a:r>
            <a:r>
              <a:rPr lang="en-GB" dirty="0">
                <a:latin typeface="Arial"/>
                <a:ea typeface="Microsoft YaHei"/>
              </a:rPr>
              <a:t> with the adult</a:t>
            </a:r>
          </a:p>
          <a:p>
            <a:pPr lvl="1">
              <a:buClr>
                <a:srgbClr val="D28A1C"/>
              </a:buClr>
              <a:defRPr/>
            </a:pPr>
            <a:r>
              <a:rPr lang="en-GB" b="1" dirty="0">
                <a:latin typeface="Arial"/>
                <a:ea typeface="Microsoft YaHei"/>
              </a:rPr>
              <a:t>Integrate</a:t>
            </a:r>
            <a:r>
              <a:rPr lang="en-GB" dirty="0">
                <a:latin typeface="Arial"/>
                <a:ea typeface="Microsoft YaHei"/>
              </a:rPr>
              <a:t>: process information accurately, </a:t>
            </a:r>
            <a:r>
              <a:rPr lang="en-GB" b="1" dirty="0">
                <a:latin typeface="Arial"/>
                <a:ea typeface="Microsoft YaHei"/>
              </a:rPr>
              <a:t>guided</a:t>
            </a:r>
            <a:r>
              <a:rPr lang="en-GB" dirty="0">
                <a:latin typeface="Arial"/>
                <a:ea typeface="Microsoft YaHei"/>
              </a:rPr>
              <a:t> by the adult</a:t>
            </a:r>
          </a:p>
          <a:p>
            <a:pPr lvl="1">
              <a:buClr>
                <a:srgbClr val="D28A1C"/>
              </a:buClr>
              <a:defRPr/>
            </a:pPr>
            <a:r>
              <a:rPr lang="en-GB" b="1" dirty="0">
                <a:latin typeface="Arial"/>
                <a:ea typeface="Microsoft YaHei"/>
              </a:rPr>
              <a:t>Adapt</a:t>
            </a:r>
            <a:r>
              <a:rPr lang="en-GB" dirty="0">
                <a:latin typeface="Arial"/>
                <a:ea typeface="Microsoft YaHei"/>
              </a:rPr>
              <a:t>: become socially adaptive with the </a:t>
            </a:r>
            <a:r>
              <a:rPr lang="en-GB" b="1" dirty="0">
                <a:latin typeface="Arial"/>
                <a:ea typeface="Microsoft YaHei"/>
              </a:rPr>
              <a:t>support</a:t>
            </a:r>
            <a:r>
              <a:rPr lang="en-GB" dirty="0">
                <a:latin typeface="Arial"/>
                <a:ea typeface="Microsoft YaHei"/>
              </a:rPr>
              <a:t> of the adult</a:t>
            </a:r>
          </a:p>
          <a:p>
            <a:pPr>
              <a:buClr>
                <a:srgbClr val="D28A1C"/>
              </a:buClr>
              <a:defRPr/>
            </a:pPr>
            <a:r>
              <a:rPr lang="en-GB" dirty="0">
                <a:latin typeface="Arial"/>
                <a:ea typeface="Microsoft YaHei"/>
              </a:rPr>
              <a:t>Some people need more help to recover from these injuries</a:t>
            </a:r>
          </a:p>
        </p:txBody>
      </p:sp>
    </p:spTree>
    <p:extLst>
      <p:ext uri="{BB962C8B-B14F-4D97-AF65-F5344CB8AC3E}">
        <p14:creationId xmlns:p14="http://schemas.microsoft.com/office/powerpoint/2010/main" val="2774639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547C8E-5F6A-45F4-9B10-55A5F2570B27}"/>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6BED5699-03B6-47B6-BD31-707249EB22EB}"/>
              </a:ext>
            </a:extLst>
          </p:cNvPr>
          <p:cNvSpPr>
            <a:spLocks noGrp="1"/>
          </p:cNvSpPr>
          <p:nvPr>
            <p:ph type="title"/>
          </p:nvPr>
        </p:nvSpPr>
        <p:spPr>
          <a:xfrm>
            <a:off x="457200" y="1268760"/>
            <a:ext cx="8229600" cy="4392488"/>
          </a:xfrm>
        </p:spPr>
        <p:txBody>
          <a:bodyPr/>
          <a:lstStyle/>
          <a:p>
            <a:r>
              <a:rPr lang="en-GB" sz="9600" b="1" dirty="0">
                <a:solidFill>
                  <a:schemeClr val="bg1"/>
                </a:solidFill>
                <a:latin typeface="Arial" panose="020B0604020202020204" pitchFamily="34" charset="0"/>
                <a:cs typeface="Arial" panose="020B0604020202020204" pitchFamily="34" charset="0"/>
              </a:rPr>
              <a:t>THE END </a:t>
            </a:r>
            <a:br>
              <a:rPr lang="en-GB" sz="9600" b="1" dirty="0">
                <a:solidFill>
                  <a:schemeClr val="bg1"/>
                </a:solidFill>
                <a:latin typeface="Arial" panose="020B0604020202020204" pitchFamily="34" charset="0"/>
                <a:cs typeface="Arial" panose="020B0604020202020204" pitchFamily="34" charset="0"/>
              </a:rPr>
            </a:br>
            <a:r>
              <a:rPr lang="en-GB" sz="9600" b="1" dirty="0">
                <a:solidFill>
                  <a:schemeClr val="bg1"/>
                </a:solidFill>
                <a:latin typeface="Arial" panose="020B0604020202020204" pitchFamily="34" charset="0"/>
                <a:cs typeface="Arial" panose="020B0604020202020204" pitchFamily="34" charset="0"/>
              </a:rPr>
              <a:t>(?)</a:t>
            </a:r>
            <a:endParaRPr lang="en-GB" sz="9600" b="1" dirty="0">
              <a:solidFill>
                <a:schemeClr val="bg1"/>
              </a:solidFill>
            </a:endParaRPr>
          </a:p>
        </p:txBody>
      </p:sp>
    </p:spTree>
    <p:extLst>
      <p:ext uri="{BB962C8B-B14F-4D97-AF65-F5344CB8AC3E}">
        <p14:creationId xmlns:p14="http://schemas.microsoft.com/office/powerpoint/2010/main" val="3975144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1247-29D3-469F-B86C-D03EFB9C3F9F}"/>
              </a:ext>
            </a:extLst>
          </p:cNvPr>
          <p:cNvSpPr>
            <a:spLocks noGrp="1"/>
          </p:cNvSpPr>
          <p:nvPr>
            <p:ph type="title"/>
          </p:nvPr>
        </p:nvSpPr>
        <p:spPr>
          <a:xfrm>
            <a:off x="662880" y="44624"/>
            <a:ext cx="8229600" cy="1143000"/>
          </a:xfrm>
        </p:spPr>
        <p:txBody>
          <a:bodyPr/>
          <a:lstStyle/>
          <a:p>
            <a:r>
              <a:rPr lang="en-GB" sz="3200" b="1" dirty="0">
                <a:latin typeface="Arial" panose="020B0604020202020204" pitchFamily="34" charset="0"/>
                <a:cs typeface="Arial" panose="020B0604020202020204" pitchFamily="34" charset="0"/>
              </a:rPr>
              <a:t>Trauma-informed practice and mentally health schools</a:t>
            </a:r>
            <a:r>
              <a:rPr lang="en-GB" sz="3200" b="1" dirty="0"/>
              <a:t> </a:t>
            </a:r>
          </a:p>
        </p:txBody>
      </p:sp>
      <p:sp>
        <p:nvSpPr>
          <p:cNvPr id="3" name="TextBox 2">
            <a:extLst>
              <a:ext uri="{FF2B5EF4-FFF2-40B4-BE49-F238E27FC236}">
                <a16:creationId xmlns:a16="http://schemas.microsoft.com/office/drawing/2014/main" id="{4AAAB14D-4D79-4376-B37E-D8EF14EDE8BB}"/>
              </a:ext>
            </a:extLst>
          </p:cNvPr>
          <p:cNvSpPr txBox="1"/>
          <p:nvPr/>
        </p:nvSpPr>
        <p:spPr>
          <a:xfrm>
            <a:off x="251520" y="1187624"/>
            <a:ext cx="5616624" cy="1846659"/>
          </a:xfrm>
          <a:prstGeom prst="rect">
            <a:avLst/>
          </a:prstGeom>
          <a:solidFill>
            <a:schemeClr val="accent6">
              <a:lumMod val="20000"/>
              <a:lumOff val="80000"/>
            </a:schemeClr>
          </a:solidFill>
          <a:ln>
            <a:solidFill>
              <a:schemeClr val="accent6">
                <a:lumMod val="60000"/>
                <a:lumOff val="40000"/>
              </a:schemeClr>
            </a:solidFill>
          </a:ln>
        </p:spPr>
        <p:txBody>
          <a:bodyPr wrap="square" rtlCol="0">
            <a:spAutoFit/>
          </a:bodyPr>
          <a:lstStyle/>
          <a:p>
            <a:r>
              <a:rPr lang="en-GB" sz="1900" dirty="0">
                <a:latin typeface="Abadi" panose="020B0604020202020204" pitchFamily="34" charset="0"/>
              </a:rPr>
              <a:t>“At a time when schools and teachers are exceedingly stressed and stretched, becoming trauma informed may seem an ambitious and challenging strategy. However, the rewards for everyone involved are real and energising” </a:t>
            </a:r>
          </a:p>
          <a:p>
            <a:r>
              <a:rPr lang="en-GB" sz="1900" dirty="0">
                <a:latin typeface="Abadi" panose="020B0604020202020204" pitchFamily="34" charset="0"/>
              </a:rPr>
              <a:t>(</a:t>
            </a:r>
            <a:r>
              <a:rPr lang="en-GB" sz="1900" dirty="0" err="1">
                <a:latin typeface="Abadi" panose="020B0604020202020204" pitchFamily="34" charset="0"/>
              </a:rPr>
              <a:t>Oehlberg</a:t>
            </a:r>
            <a:r>
              <a:rPr lang="en-GB" sz="1900" dirty="0">
                <a:latin typeface="Abadi" panose="020B0604020202020204" pitchFamily="34" charset="0"/>
              </a:rPr>
              <a:t> B, 2008)</a:t>
            </a:r>
          </a:p>
        </p:txBody>
      </p:sp>
      <p:sp>
        <p:nvSpPr>
          <p:cNvPr id="4" name="TextBox 3">
            <a:extLst>
              <a:ext uri="{FF2B5EF4-FFF2-40B4-BE49-F238E27FC236}">
                <a16:creationId xmlns:a16="http://schemas.microsoft.com/office/drawing/2014/main" id="{0AD060FE-1FD6-4048-A950-44854DC9808C}"/>
              </a:ext>
            </a:extLst>
          </p:cNvPr>
          <p:cNvSpPr txBox="1"/>
          <p:nvPr/>
        </p:nvSpPr>
        <p:spPr>
          <a:xfrm>
            <a:off x="5148064" y="2426112"/>
            <a:ext cx="3564904" cy="1938992"/>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r>
              <a:rPr lang="en-GB" sz="2000" dirty="0"/>
              <a:t>“There is no more effective neurobiological intervention than a safe relationship, the relationship works to bring the brain back into regulation.” (Perry B, 2006) </a:t>
            </a:r>
          </a:p>
        </p:txBody>
      </p:sp>
      <p:sp>
        <p:nvSpPr>
          <p:cNvPr id="5" name="Rectangle 4">
            <a:extLst>
              <a:ext uri="{FF2B5EF4-FFF2-40B4-BE49-F238E27FC236}">
                <a16:creationId xmlns:a16="http://schemas.microsoft.com/office/drawing/2014/main" id="{EA4DC70B-6352-4138-BB8A-5688CB87C11D}"/>
              </a:ext>
            </a:extLst>
          </p:cNvPr>
          <p:cNvSpPr/>
          <p:nvPr/>
        </p:nvSpPr>
        <p:spPr>
          <a:xfrm>
            <a:off x="770947" y="4465156"/>
            <a:ext cx="7576356" cy="22768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solidFill>
                  <a:schemeClr val="tx1"/>
                </a:solidFill>
              </a:rPr>
              <a:t>A child, in order to feel safe at school, needs to know that they can approach any classroom teacher, specialist, SLT, HLTA, wellbeing support, or business manager and receive the same response. </a:t>
            </a:r>
            <a:r>
              <a:rPr lang="en-GB" sz="2200" dirty="0">
                <a:solidFill>
                  <a:schemeClr val="tx1"/>
                </a:solidFill>
              </a:rPr>
              <a:t>The response needs to be agreed upon by all staff, practiced, and with an accepted process when things don’t go the way we hope.” (Lewis M, 2017)</a:t>
            </a:r>
          </a:p>
        </p:txBody>
      </p:sp>
    </p:spTree>
    <p:extLst>
      <p:ext uri="{BB962C8B-B14F-4D97-AF65-F5344CB8AC3E}">
        <p14:creationId xmlns:p14="http://schemas.microsoft.com/office/powerpoint/2010/main" val="3797327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blue background&#10;&#10;Description automatically generated">
            <a:hlinkClick r:id="rId3"/>
            <a:extLst>
              <a:ext uri="{FF2B5EF4-FFF2-40B4-BE49-F238E27FC236}">
                <a16:creationId xmlns:a16="http://schemas.microsoft.com/office/drawing/2014/main" id="{2DC3FAF0-FD92-4764-9296-461CF3A4B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2593" y="5845700"/>
            <a:ext cx="1800200" cy="927239"/>
          </a:xfrm>
          <a:prstGeom prst="rect">
            <a:avLst/>
          </a:prstGeom>
        </p:spPr>
      </p:pic>
      <p:sp>
        <p:nvSpPr>
          <p:cNvPr id="3" name="Content Placeholder 2">
            <a:extLst>
              <a:ext uri="{FF2B5EF4-FFF2-40B4-BE49-F238E27FC236}">
                <a16:creationId xmlns:a16="http://schemas.microsoft.com/office/drawing/2014/main" id="{97667014-D668-4492-9D48-D15246B5D00E}"/>
              </a:ext>
            </a:extLst>
          </p:cNvPr>
          <p:cNvSpPr txBox="1">
            <a:spLocks/>
          </p:cNvSpPr>
          <p:nvPr/>
        </p:nvSpPr>
        <p:spPr>
          <a:xfrm>
            <a:off x="688484" y="764704"/>
            <a:ext cx="8229600" cy="6048672"/>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a:t>Providing vulnerable children with daily access to at least one named, emotionally-available adult, who believes in them…</a:t>
            </a:r>
          </a:p>
          <a:p>
            <a:r>
              <a:rPr lang="en-GB" sz="2400"/>
              <a:t>Catching children as they are ‘falling’ not after they have fallen…</a:t>
            </a:r>
          </a:p>
          <a:p>
            <a:r>
              <a:rPr lang="en-GB" sz="2400"/>
              <a:t>The implementation of a Relationship Policy (Paul Dix) for all staff to ensure they interact with children at all times with kindness and compassion…</a:t>
            </a:r>
          </a:p>
          <a:p>
            <a:r>
              <a:rPr lang="en-GB" sz="2400"/>
              <a:t>A commitment to relating to children in a school in ways that help them feel calm, soothed and safe… </a:t>
            </a:r>
          </a:p>
          <a:p>
            <a:r>
              <a:rPr lang="en-GB" sz="2400"/>
              <a:t>Staff interacting with all children in such a way that they feel valued as individuals throughout their day. </a:t>
            </a:r>
          </a:p>
          <a:p>
            <a:r>
              <a:rPr lang="en-GB" sz="2400"/>
              <a:t>Staff adjusting their expectations of vulnerable children to correspond with their developmental capabilities                         and experience of traumatic stress. </a:t>
            </a:r>
          </a:p>
          <a:p>
            <a:pPr marL="0" indent="0">
              <a:buFont typeface="Arial" charset="0"/>
              <a:buNone/>
            </a:pPr>
            <a:r>
              <a:rPr lang="en-GB" sz="1800">
                <a:hlinkClick r:id="rId5"/>
              </a:rPr>
              <a:t>https://www.traumainformedschools.co.uk/our-mission</a:t>
            </a:r>
            <a:r>
              <a:rPr lang="en-GB" sz="1800"/>
              <a:t> </a:t>
            </a:r>
            <a:endParaRPr lang="en-GB" sz="1800" dirty="0"/>
          </a:p>
        </p:txBody>
      </p:sp>
      <p:sp>
        <p:nvSpPr>
          <p:cNvPr id="4" name="Title 1">
            <a:extLst>
              <a:ext uri="{FF2B5EF4-FFF2-40B4-BE49-F238E27FC236}">
                <a16:creationId xmlns:a16="http://schemas.microsoft.com/office/drawing/2014/main" id="{A48480E5-7B18-4567-A552-6BF577EEDE3C}"/>
              </a:ext>
            </a:extLst>
          </p:cNvPr>
          <p:cNvSpPr>
            <a:spLocks noGrp="1"/>
          </p:cNvSpPr>
          <p:nvPr>
            <p:ph type="title"/>
          </p:nvPr>
        </p:nvSpPr>
        <p:spPr>
          <a:xfrm>
            <a:off x="662880" y="44624"/>
            <a:ext cx="8229600" cy="720080"/>
          </a:xfrm>
        </p:spPr>
        <p:txBody>
          <a:bodyPr/>
          <a:lstStyle/>
          <a:p>
            <a:r>
              <a:rPr lang="en-GB" sz="2400" b="1" dirty="0">
                <a:latin typeface="Arial" panose="020B0604020202020204" pitchFamily="34" charset="0"/>
                <a:cs typeface="Arial" panose="020B0604020202020204" pitchFamily="34" charset="0"/>
              </a:rPr>
              <a:t>Trauma-informed practice and mentally health schools</a:t>
            </a:r>
            <a:r>
              <a:rPr lang="en-GB" sz="2400" b="1" dirty="0"/>
              <a:t> </a:t>
            </a:r>
          </a:p>
        </p:txBody>
      </p:sp>
    </p:spTree>
    <p:extLst>
      <p:ext uri="{BB962C8B-B14F-4D97-AF65-F5344CB8AC3E}">
        <p14:creationId xmlns:p14="http://schemas.microsoft.com/office/powerpoint/2010/main" val="3802820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A41A55-2D1B-486C-AAC2-1DA9A1167BA0}"/>
              </a:ext>
            </a:extLst>
          </p:cNvPr>
          <p:cNvPicPr>
            <a:picLocks noChangeAspect="1"/>
          </p:cNvPicPr>
          <p:nvPr/>
        </p:nvPicPr>
        <p:blipFill rotWithShape="1">
          <a:blip r:embed="rId3"/>
          <a:srcRect l="6688" t="16532" r="24801" b="6770"/>
          <a:stretch/>
        </p:blipFill>
        <p:spPr>
          <a:xfrm>
            <a:off x="251519" y="655003"/>
            <a:ext cx="8716297" cy="5510301"/>
          </a:xfrm>
          <a:prstGeom prst="rect">
            <a:avLst/>
          </a:prstGeom>
        </p:spPr>
      </p:pic>
    </p:spTree>
    <p:extLst>
      <p:ext uri="{BB962C8B-B14F-4D97-AF65-F5344CB8AC3E}">
        <p14:creationId xmlns:p14="http://schemas.microsoft.com/office/powerpoint/2010/main" val="83968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ome-boxphot02.jpg">
            <a:extLst>
              <a:ext uri="{FF2B5EF4-FFF2-40B4-BE49-F238E27FC236}">
                <a16:creationId xmlns:a16="http://schemas.microsoft.com/office/drawing/2014/main" id="{EDED8224-14B6-4C00-930C-649731F86738}"/>
              </a:ext>
            </a:extLst>
          </p:cNvPr>
          <p:cNvPicPr>
            <a:picLocks noChangeAspect="1"/>
          </p:cNvPicPr>
          <p:nvPr/>
        </p:nvPicPr>
        <p:blipFill>
          <a:blip r:embed="rId3"/>
          <a:srcRect/>
          <a:stretch>
            <a:fillRect/>
          </a:stretch>
        </p:blipFill>
        <p:spPr bwMode="auto">
          <a:xfrm>
            <a:off x="192651" y="148137"/>
            <a:ext cx="1393161" cy="791815"/>
          </a:xfrm>
          <a:prstGeom prst="rect">
            <a:avLst/>
          </a:prstGeom>
          <a:noFill/>
          <a:ln w="9525">
            <a:noFill/>
            <a:miter lim="800000"/>
            <a:headEnd/>
            <a:tailEnd/>
          </a:ln>
        </p:spPr>
      </p:pic>
      <p:pic>
        <p:nvPicPr>
          <p:cNvPr id="5" name="Picture 6" descr="iStock_000003376947Small.jpg">
            <a:extLst>
              <a:ext uri="{FF2B5EF4-FFF2-40B4-BE49-F238E27FC236}">
                <a16:creationId xmlns:a16="http://schemas.microsoft.com/office/drawing/2014/main" id="{6F7DF095-3F76-49A6-9F32-4B2E49C99959}"/>
              </a:ext>
            </a:extLst>
          </p:cNvPr>
          <p:cNvPicPr>
            <a:picLocks noChangeAspect="1"/>
          </p:cNvPicPr>
          <p:nvPr/>
        </p:nvPicPr>
        <p:blipFill>
          <a:blip r:embed="rId4"/>
          <a:srcRect/>
          <a:stretch>
            <a:fillRect/>
          </a:stretch>
        </p:blipFill>
        <p:spPr bwMode="auto">
          <a:xfrm>
            <a:off x="1108307" y="292190"/>
            <a:ext cx="1137017" cy="756244"/>
          </a:xfrm>
          <a:prstGeom prst="rect">
            <a:avLst/>
          </a:prstGeom>
          <a:noFill/>
          <a:ln w="9525">
            <a:noFill/>
            <a:miter lim="800000"/>
            <a:headEnd/>
            <a:tailEnd/>
          </a:ln>
        </p:spPr>
      </p:pic>
      <p:pic>
        <p:nvPicPr>
          <p:cNvPr id="6" name="Picture 1">
            <a:extLst>
              <a:ext uri="{FF2B5EF4-FFF2-40B4-BE49-F238E27FC236}">
                <a16:creationId xmlns:a16="http://schemas.microsoft.com/office/drawing/2014/main" id="{A74002C4-59FF-4E3C-9C14-9CF6B9B198C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83350" y="5504050"/>
            <a:ext cx="1481138"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9241A41A-3573-4413-BAB7-5B415DF0D95A}"/>
              </a:ext>
            </a:extLst>
          </p:cNvPr>
          <p:cNvSpPr>
            <a:spLocks noChangeArrowheads="1"/>
          </p:cNvSpPr>
          <p:nvPr/>
        </p:nvSpPr>
        <p:spPr bwMode="auto">
          <a:xfrm>
            <a:off x="2413744" y="2674947"/>
            <a:ext cx="5329088" cy="1508105"/>
          </a:xfrm>
          <a:prstGeom prst="rect">
            <a:avLst/>
          </a:prstGeom>
          <a:noFill/>
          <a:ln w="9525">
            <a:noFill/>
            <a:miter lim="800000"/>
            <a:headEnd/>
            <a:tailEnd/>
          </a:ln>
        </p:spPr>
        <p:txBody>
          <a:bodyPr wrap="square">
            <a:spAutoFit/>
          </a:bodyPr>
          <a:lstStyle/>
          <a:p>
            <a:r>
              <a:rPr lang="en-GB" sz="3600" b="1" dirty="0"/>
              <a:t>In pairs/small groups, discuss ‘what is stress?’</a:t>
            </a:r>
            <a:endParaRPr lang="en-GB" sz="3600" dirty="0"/>
          </a:p>
          <a:p>
            <a:endParaRPr lang="en-GB" sz="2000" dirty="0"/>
          </a:p>
        </p:txBody>
      </p:sp>
      <p:sp>
        <p:nvSpPr>
          <p:cNvPr id="9" name="Title 1">
            <a:extLst>
              <a:ext uri="{FF2B5EF4-FFF2-40B4-BE49-F238E27FC236}">
                <a16:creationId xmlns:a16="http://schemas.microsoft.com/office/drawing/2014/main" id="{0D388FB4-9B8F-4CDB-8381-8DB746C5FBE5}"/>
              </a:ext>
            </a:extLst>
          </p:cNvPr>
          <p:cNvSpPr txBox="1">
            <a:spLocks/>
          </p:cNvSpPr>
          <p:nvPr/>
        </p:nvSpPr>
        <p:spPr bwMode="auto">
          <a:xfrm>
            <a:off x="1192088" y="1239663"/>
            <a:ext cx="7772400" cy="109794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5400" b="1" i="0" u="none" strike="noStrike" kern="1200" cap="none" spc="0" normalizeH="0" baseline="0" noProof="0">
                <a:ln>
                  <a:noFill/>
                </a:ln>
                <a:solidFill>
                  <a:sysClr val="windowText" lastClr="000000"/>
                </a:solidFill>
                <a:effectLst/>
                <a:uLnTx/>
                <a:uFillTx/>
                <a:latin typeface="Calibri"/>
                <a:ea typeface="+mj-ea"/>
                <a:cs typeface="+mj-cs"/>
              </a:rPr>
              <a:t>Activity:</a:t>
            </a:r>
            <a:endParaRPr kumimoji="0" lang="en-GB" sz="5400" b="1"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2802819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3A04E-584D-4D0A-BD27-229F265AFF2B}"/>
              </a:ext>
            </a:extLst>
          </p:cNvPr>
          <p:cNvSpPr>
            <a:spLocks noGrp="1"/>
          </p:cNvSpPr>
          <p:nvPr>
            <p:ph type="title"/>
          </p:nvPr>
        </p:nvSpPr>
        <p:spPr>
          <a:xfrm>
            <a:off x="457200" y="111171"/>
            <a:ext cx="8229600" cy="778098"/>
          </a:xfrm>
        </p:spPr>
        <p:txBody>
          <a:bodyPr/>
          <a:lstStyle/>
          <a:p>
            <a:r>
              <a:rPr lang="en-GB" b="1" dirty="0"/>
              <a:t>Misdiagnosis </a:t>
            </a:r>
          </a:p>
        </p:txBody>
      </p:sp>
      <p:pic>
        <p:nvPicPr>
          <p:cNvPr id="3" name="Picture 2">
            <a:extLst>
              <a:ext uri="{FF2B5EF4-FFF2-40B4-BE49-F238E27FC236}">
                <a16:creationId xmlns:a16="http://schemas.microsoft.com/office/drawing/2014/main" id="{626487EA-8139-48CB-A807-4D7467F3BE9E}"/>
              </a:ext>
            </a:extLst>
          </p:cNvPr>
          <p:cNvPicPr>
            <a:picLocks noChangeAspect="1"/>
          </p:cNvPicPr>
          <p:nvPr/>
        </p:nvPicPr>
        <p:blipFill rotWithShape="1">
          <a:blip r:embed="rId3"/>
          <a:srcRect l="3538" t="9559" r="35038" b="4349"/>
          <a:stretch/>
        </p:blipFill>
        <p:spPr>
          <a:xfrm>
            <a:off x="1210159" y="889269"/>
            <a:ext cx="6723681" cy="5321750"/>
          </a:xfrm>
          <a:prstGeom prst="rect">
            <a:avLst/>
          </a:prstGeom>
        </p:spPr>
      </p:pic>
      <p:sp>
        <p:nvSpPr>
          <p:cNvPr id="4" name="TextBox 3">
            <a:extLst>
              <a:ext uri="{FF2B5EF4-FFF2-40B4-BE49-F238E27FC236}">
                <a16:creationId xmlns:a16="http://schemas.microsoft.com/office/drawing/2014/main" id="{94E89DAD-16DD-472D-A42F-D7475DAF9B44}"/>
              </a:ext>
            </a:extLst>
          </p:cNvPr>
          <p:cNvSpPr txBox="1"/>
          <p:nvPr/>
        </p:nvSpPr>
        <p:spPr>
          <a:xfrm>
            <a:off x="827584" y="6381328"/>
            <a:ext cx="7704856" cy="338554"/>
          </a:xfrm>
          <a:prstGeom prst="rect">
            <a:avLst/>
          </a:prstGeom>
          <a:noFill/>
        </p:spPr>
        <p:txBody>
          <a:bodyPr wrap="square" rtlCol="0">
            <a:spAutoFit/>
          </a:bodyPr>
          <a:lstStyle/>
          <a:p>
            <a:r>
              <a:rPr lang="en-GB" sz="1600" b="1" dirty="0"/>
              <a:t>http://www.sec-ed.co.uk/best-practice/trauma-informed-practice-in-schools/</a:t>
            </a:r>
          </a:p>
        </p:txBody>
      </p:sp>
    </p:spTree>
    <p:extLst>
      <p:ext uri="{BB962C8B-B14F-4D97-AF65-F5344CB8AC3E}">
        <p14:creationId xmlns:p14="http://schemas.microsoft.com/office/powerpoint/2010/main" val="940241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BA62F0-FB87-4F8D-A12A-C2B0CC0BEDAD}"/>
              </a:ext>
            </a:extLst>
          </p:cNvPr>
          <p:cNvSpPr txBox="1"/>
          <p:nvPr/>
        </p:nvSpPr>
        <p:spPr>
          <a:xfrm>
            <a:off x="1088974" y="1185689"/>
            <a:ext cx="3240362" cy="923330"/>
          </a:xfrm>
          <a:prstGeom prst="rect">
            <a:avLst/>
          </a:prstGeom>
          <a:noFill/>
        </p:spPr>
        <p:txBody>
          <a:bodyPr wrap="square" rtlCol="0">
            <a:spAutoFit/>
          </a:bodyPr>
          <a:lstStyle/>
          <a:p>
            <a:r>
              <a:rPr lang="de-DE" b="1" dirty="0"/>
              <a:t>Mark Bellis</a:t>
            </a:r>
          </a:p>
          <a:p>
            <a:r>
              <a:rPr lang="de-DE" dirty="0"/>
              <a:t>NHS England Lecture</a:t>
            </a:r>
          </a:p>
          <a:p>
            <a:r>
              <a:rPr lang="de-DE" dirty="0"/>
              <a:t>(30 mins)</a:t>
            </a:r>
            <a:endParaRPr lang="en-GB" dirty="0"/>
          </a:p>
        </p:txBody>
      </p:sp>
      <p:sp>
        <p:nvSpPr>
          <p:cNvPr id="3" name="TextBox 2">
            <a:extLst>
              <a:ext uri="{FF2B5EF4-FFF2-40B4-BE49-F238E27FC236}">
                <a16:creationId xmlns:a16="http://schemas.microsoft.com/office/drawing/2014/main" id="{16992329-88CB-4EE6-8BBB-3A84A9760924}"/>
              </a:ext>
            </a:extLst>
          </p:cNvPr>
          <p:cNvSpPr txBox="1"/>
          <p:nvPr/>
        </p:nvSpPr>
        <p:spPr>
          <a:xfrm>
            <a:off x="5462030" y="1198617"/>
            <a:ext cx="3240362" cy="923330"/>
          </a:xfrm>
          <a:prstGeom prst="rect">
            <a:avLst/>
          </a:prstGeom>
          <a:noFill/>
        </p:spPr>
        <p:txBody>
          <a:bodyPr wrap="square" rtlCol="0">
            <a:spAutoFit/>
          </a:bodyPr>
          <a:lstStyle/>
          <a:p>
            <a:r>
              <a:rPr lang="en-GB" b="1" dirty="0"/>
              <a:t>Nadine Burke Harris </a:t>
            </a:r>
          </a:p>
          <a:p>
            <a:r>
              <a:rPr lang="en-GB" dirty="0"/>
              <a:t>TED Talk</a:t>
            </a:r>
          </a:p>
          <a:p>
            <a:r>
              <a:rPr lang="en-GB" dirty="0"/>
              <a:t>(16 mins)</a:t>
            </a:r>
          </a:p>
        </p:txBody>
      </p:sp>
      <p:pic>
        <p:nvPicPr>
          <p:cNvPr id="4" name="Picture 3">
            <a:hlinkClick r:id="rId3"/>
            <a:extLst>
              <a:ext uri="{FF2B5EF4-FFF2-40B4-BE49-F238E27FC236}">
                <a16:creationId xmlns:a16="http://schemas.microsoft.com/office/drawing/2014/main" id="{DC4CE817-CF09-443F-B0F1-917D3ACA04DC}"/>
              </a:ext>
            </a:extLst>
          </p:cNvPr>
          <p:cNvPicPr>
            <a:picLocks noChangeAspect="1"/>
          </p:cNvPicPr>
          <p:nvPr/>
        </p:nvPicPr>
        <p:blipFill rotWithShape="1">
          <a:blip r:embed="rId4"/>
          <a:srcRect l="3538" t="20715" r="41338" b="6770"/>
          <a:stretch/>
        </p:blipFill>
        <p:spPr>
          <a:xfrm>
            <a:off x="759731" y="2204864"/>
            <a:ext cx="3596245" cy="2671498"/>
          </a:xfrm>
          <a:prstGeom prst="rect">
            <a:avLst/>
          </a:prstGeom>
        </p:spPr>
      </p:pic>
      <p:pic>
        <p:nvPicPr>
          <p:cNvPr id="5" name="Picture 4">
            <a:hlinkClick r:id="rId5"/>
            <a:extLst>
              <a:ext uri="{FF2B5EF4-FFF2-40B4-BE49-F238E27FC236}">
                <a16:creationId xmlns:a16="http://schemas.microsoft.com/office/drawing/2014/main" id="{A30375C3-6FB6-476A-AC5D-6A3083B43CB3}"/>
              </a:ext>
            </a:extLst>
          </p:cNvPr>
          <p:cNvPicPr>
            <a:picLocks noChangeAspect="1"/>
          </p:cNvPicPr>
          <p:nvPr/>
        </p:nvPicPr>
        <p:blipFill rotWithShape="1">
          <a:blip r:embed="rId6"/>
          <a:srcRect l="3538" t="20716" r="41338" b="5375"/>
          <a:stretch/>
        </p:blipFill>
        <p:spPr>
          <a:xfrm>
            <a:off x="5004048" y="2181737"/>
            <a:ext cx="3528392" cy="2671498"/>
          </a:xfrm>
          <a:prstGeom prst="rect">
            <a:avLst/>
          </a:prstGeom>
        </p:spPr>
      </p:pic>
      <p:sp>
        <p:nvSpPr>
          <p:cNvPr id="6" name="TextBox 5">
            <a:extLst>
              <a:ext uri="{FF2B5EF4-FFF2-40B4-BE49-F238E27FC236}">
                <a16:creationId xmlns:a16="http://schemas.microsoft.com/office/drawing/2014/main" id="{0DCE217B-B1CC-422B-A142-2C4EB4694908}"/>
              </a:ext>
            </a:extLst>
          </p:cNvPr>
          <p:cNvSpPr txBox="1"/>
          <p:nvPr/>
        </p:nvSpPr>
        <p:spPr>
          <a:xfrm>
            <a:off x="1088974" y="5241974"/>
            <a:ext cx="3240362" cy="923330"/>
          </a:xfrm>
          <a:prstGeom prst="rect">
            <a:avLst/>
          </a:prstGeom>
          <a:noFill/>
        </p:spPr>
        <p:txBody>
          <a:bodyPr wrap="square" rtlCol="0">
            <a:spAutoFit/>
          </a:bodyPr>
          <a:lstStyle/>
          <a:p>
            <a:r>
              <a:rPr lang="en-GB" b="1" dirty="0"/>
              <a:t>Presentation on Adverse Childhood Experiences, Resilience and Equity </a:t>
            </a:r>
            <a:endParaRPr lang="en-GB" dirty="0"/>
          </a:p>
        </p:txBody>
      </p:sp>
      <p:sp>
        <p:nvSpPr>
          <p:cNvPr id="7" name="TextBox 6">
            <a:extLst>
              <a:ext uri="{FF2B5EF4-FFF2-40B4-BE49-F238E27FC236}">
                <a16:creationId xmlns:a16="http://schemas.microsoft.com/office/drawing/2014/main" id="{E013AA24-2DBB-4846-BF8E-40D00984D2FC}"/>
              </a:ext>
            </a:extLst>
          </p:cNvPr>
          <p:cNvSpPr txBox="1"/>
          <p:nvPr/>
        </p:nvSpPr>
        <p:spPr>
          <a:xfrm>
            <a:off x="5446438" y="5241974"/>
            <a:ext cx="3240362" cy="923330"/>
          </a:xfrm>
          <a:prstGeom prst="rect">
            <a:avLst/>
          </a:prstGeom>
          <a:noFill/>
        </p:spPr>
        <p:txBody>
          <a:bodyPr wrap="square" rtlCol="0">
            <a:spAutoFit/>
          </a:bodyPr>
          <a:lstStyle/>
          <a:p>
            <a:r>
              <a:rPr lang="en-GB" b="1" dirty="0"/>
              <a:t>How childhood trauma affects health across a lifetime</a:t>
            </a:r>
            <a:endParaRPr lang="en-GB" dirty="0"/>
          </a:p>
        </p:txBody>
      </p:sp>
    </p:spTree>
    <p:extLst>
      <p:ext uri="{BB962C8B-B14F-4D97-AF65-F5344CB8AC3E}">
        <p14:creationId xmlns:p14="http://schemas.microsoft.com/office/powerpoint/2010/main" val="493292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97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A8F6090-71D7-41F8-8CA5-75D66C0DBD5A}"/>
              </a:ext>
            </a:extLst>
          </p:cNvPr>
          <p:cNvSpPr txBox="1">
            <a:spLocks/>
          </p:cNvSpPr>
          <p:nvPr/>
        </p:nvSpPr>
        <p:spPr bwMode="auto">
          <a:xfrm>
            <a:off x="457200" y="93018"/>
            <a:ext cx="8229600" cy="95971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400" b="1" i="0" u="none" strike="noStrike" kern="1200" cap="none" spc="0" normalizeH="0" baseline="0" noProof="0">
                <a:ln>
                  <a:noFill/>
                </a:ln>
                <a:solidFill>
                  <a:sysClr val="windowText" lastClr="000000"/>
                </a:solidFill>
                <a:effectLst/>
                <a:uLnTx/>
                <a:uFillTx/>
                <a:latin typeface="Calibri"/>
                <a:ea typeface="+mj-ea"/>
                <a:cs typeface="+mj-cs"/>
              </a:rPr>
              <a:t>What is stress?</a:t>
            </a:r>
            <a:endParaRPr kumimoji="0" lang="en-GB" sz="44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6" name="Text Placeholder 3">
            <a:extLst>
              <a:ext uri="{FF2B5EF4-FFF2-40B4-BE49-F238E27FC236}">
                <a16:creationId xmlns:a16="http://schemas.microsoft.com/office/drawing/2014/main" id="{34E50399-7D20-48B4-9DF2-CD909562590D}"/>
              </a:ext>
            </a:extLst>
          </p:cNvPr>
          <p:cNvSpPr txBox="1">
            <a:spLocks/>
          </p:cNvSpPr>
          <p:nvPr/>
        </p:nvSpPr>
        <p:spPr>
          <a:xfrm>
            <a:off x="216024" y="1052736"/>
            <a:ext cx="9036496" cy="504055"/>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sz="1200" b="0" i="0" kern="1200">
                <a:solidFill>
                  <a:prstClr val="black">
                    <a:tint val="75000"/>
                  </a:prst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physiological response as an organism to any challenge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lowchart: Alternate Process 6">
            <a:extLst>
              <a:ext uri="{FF2B5EF4-FFF2-40B4-BE49-F238E27FC236}">
                <a16:creationId xmlns:a16="http://schemas.microsoft.com/office/drawing/2014/main" id="{29B58B50-4621-42A7-B87B-5A621733DBD7}"/>
              </a:ext>
            </a:extLst>
          </p:cNvPr>
          <p:cNvSpPr/>
          <p:nvPr/>
        </p:nvSpPr>
        <p:spPr bwMode="auto">
          <a:xfrm>
            <a:off x="2219784" y="1844824"/>
            <a:ext cx="4731915" cy="504055"/>
          </a:xfrm>
          <a:prstGeom prst="flowChartAlternateProcess">
            <a:avLst/>
          </a:prstGeom>
          <a:solidFill>
            <a:srgbClr val="4F81BD">
              <a:lumMod val="20000"/>
              <a:lumOff val="80000"/>
            </a:srgbClr>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charset="0"/>
              </a:rPr>
              <a:t>Three levels of stress</a:t>
            </a:r>
          </a:p>
          <a:p>
            <a:pPr marL="0" marR="0" lvl="0" indent="0" algn="ctr" defTabSz="449263"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charset="0"/>
            </a:endParaRPr>
          </a:p>
        </p:txBody>
      </p:sp>
      <p:sp>
        <p:nvSpPr>
          <p:cNvPr id="8" name="Flowchart: Alternate Process 7">
            <a:extLst>
              <a:ext uri="{FF2B5EF4-FFF2-40B4-BE49-F238E27FC236}">
                <a16:creationId xmlns:a16="http://schemas.microsoft.com/office/drawing/2014/main" id="{27164E7A-A2B7-4763-BBFA-EE82CE1161F6}"/>
              </a:ext>
            </a:extLst>
          </p:cNvPr>
          <p:cNvSpPr/>
          <p:nvPr/>
        </p:nvSpPr>
        <p:spPr bwMode="auto">
          <a:xfrm>
            <a:off x="906463" y="2780928"/>
            <a:ext cx="7331074" cy="864096"/>
          </a:xfrm>
          <a:prstGeom prst="flowChartAlternateProcess">
            <a:avLst/>
          </a:prstGeom>
          <a:solidFill>
            <a:srgbClr val="4F81BD">
              <a:lumMod val="20000"/>
              <a:lumOff val="80000"/>
            </a:srgbClr>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charset="0"/>
              </a:rPr>
              <a:t>Healthy/positive stress </a:t>
            </a: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charset="0"/>
              </a:rPr>
              <a:t>– everyday challenges</a:t>
            </a:r>
          </a:p>
          <a:p>
            <a:pPr marL="0" marR="0" lvl="0" indent="0" algn="ctr" defTabSz="449263"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en-GB" sz="2000" b="0" i="0" u="none" strike="noStrike" kern="0" cap="none" spc="0" normalizeH="0" baseline="0" noProof="0" dirty="0">
                <a:ln>
                  <a:noFill/>
                </a:ln>
                <a:solidFill>
                  <a:srgbClr val="000000"/>
                </a:solidFill>
                <a:effectLst/>
                <a:uLnTx/>
                <a:uFillTx/>
                <a:latin typeface="Arial" charset="0"/>
                <a:cs typeface="Arial" charset="0"/>
              </a:rPr>
              <a:t>Stress response regulated, body and brain toned up for action</a:t>
            </a:r>
            <a:endPar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charset="0"/>
            </a:endParaRPr>
          </a:p>
          <a:p>
            <a:pPr marL="0" marR="0" lvl="0" indent="0" algn="ctr" defTabSz="449263"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charset="0"/>
            </a:endParaRPr>
          </a:p>
        </p:txBody>
      </p:sp>
      <p:sp>
        <p:nvSpPr>
          <p:cNvPr id="9" name="Flowchart: Alternate Process 8">
            <a:extLst>
              <a:ext uri="{FF2B5EF4-FFF2-40B4-BE49-F238E27FC236}">
                <a16:creationId xmlns:a16="http://schemas.microsoft.com/office/drawing/2014/main" id="{C3478C81-D992-4911-A911-2ADDFD0A1F40}"/>
              </a:ext>
            </a:extLst>
          </p:cNvPr>
          <p:cNvSpPr/>
          <p:nvPr/>
        </p:nvSpPr>
        <p:spPr bwMode="auto">
          <a:xfrm>
            <a:off x="920435" y="3861048"/>
            <a:ext cx="7331074" cy="864096"/>
          </a:xfrm>
          <a:prstGeom prst="flowChartAlternateProcess">
            <a:avLst/>
          </a:prstGeom>
          <a:solidFill>
            <a:srgbClr val="4F81BD">
              <a:lumMod val="20000"/>
              <a:lumOff val="80000"/>
            </a:srgbClr>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charset="0"/>
              </a:rPr>
              <a:t>Tolerable stress </a:t>
            </a: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charset="0"/>
              </a:rPr>
              <a:t>– prolonged and/or excessive</a:t>
            </a:r>
          </a:p>
          <a:p>
            <a:pPr marL="0" marR="0" lvl="0" indent="0" algn="ctr" defTabSz="449263"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en-GB" sz="2000" b="0" i="0" u="none" strike="noStrike" kern="0" cap="none" spc="0" normalizeH="0" baseline="0" noProof="0" dirty="0">
                <a:ln>
                  <a:noFill/>
                </a:ln>
                <a:solidFill>
                  <a:srgbClr val="000000"/>
                </a:solidFill>
                <a:effectLst/>
                <a:uLnTx/>
                <a:uFillTx/>
                <a:latin typeface="Arial" charset="0"/>
                <a:cs typeface="Arial" charset="0"/>
              </a:rPr>
              <a:t>Effortful management of stress response, depletes resources</a:t>
            </a:r>
            <a:endPar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charset="0"/>
            </a:endParaRPr>
          </a:p>
          <a:p>
            <a:pPr marL="0" marR="0" lvl="0" indent="0" algn="ctr" defTabSz="449263"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charset="0"/>
            </a:endParaRPr>
          </a:p>
        </p:txBody>
      </p:sp>
      <p:sp>
        <p:nvSpPr>
          <p:cNvPr id="10" name="Flowchart: Alternate Process 9">
            <a:extLst>
              <a:ext uri="{FF2B5EF4-FFF2-40B4-BE49-F238E27FC236}">
                <a16:creationId xmlns:a16="http://schemas.microsoft.com/office/drawing/2014/main" id="{A10213CD-CEF7-4390-A62B-F6D85F4967E3}"/>
              </a:ext>
            </a:extLst>
          </p:cNvPr>
          <p:cNvSpPr/>
          <p:nvPr/>
        </p:nvSpPr>
        <p:spPr bwMode="auto">
          <a:xfrm>
            <a:off x="920205" y="4941168"/>
            <a:ext cx="7331074" cy="864096"/>
          </a:xfrm>
          <a:prstGeom prst="flowChartAlternateProcess">
            <a:avLst/>
          </a:prstGeom>
          <a:solidFill>
            <a:srgbClr val="4F81BD">
              <a:lumMod val="20000"/>
              <a:lumOff val="80000"/>
            </a:srgbClr>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449263"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en-GB" sz="2000" b="1"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charset="0"/>
              </a:rPr>
              <a:t>Toxic stress </a:t>
            </a: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charset="0"/>
              </a:rPr>
              <a:t>– overwhelming experiences</a:t>
            </a:r>
          </a:p>
          <a:p>
            <a:pPr marL="0" marR="0" lvl="0" indent="0" algn="ctr" defTabSz="449263"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en-GB" sz="2000" b="0" i="0" u="none" strike="noStrike" kern="0" cap="none" spc="0" normalizeH="0" baseline="0" noProof="0" dirty="0">
                <a:ln>
                  <a:noFill/>
                </a:ln>
                <a:solidFill>
                  <a:srgbClr val="000000"/>
                </a:solidFill>
                <a:effectLst/>
                <a:uLnTx/>
                <a:uFillTx/>
                <a:latin typeface="Arial" charset="0"/>
                <a:cs typeface="Arial" charset="0"/>
              </a:rPr>
              <a:t>Stress response unregulated, survival but at a cost </a:t>
            </a:r>
            <a:endPar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charset="0"/>
            </a:endParaRPr>
          </a:p>
        </p:txBody>
      </p:sp>
    </p:spTree>
    <p:extLst>
      <p:ext uri="{BB962C8B-B14F-4D97-AF65-F5344CB8AC3E}">
        <p14:creationId xmlns:p14="http://schemas.microsoft.com/office/powerpoint/2010/main" val="428927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CF5388B-B7D7-4FF5-AB87-073876AB2A35}"/>
              </a:ext>
            </a:extLst>
          </p:cNvPr>
          <p:cNvSpPr txBox="1">
            <a:spLocks/>
          </p:cNvSpPr>
          <p:nvPr/>
        </p:nvSpPr>
        <p:spPr bwMode="auto">
          <a:xfrm>
            <a:off x="395536" y="274638"/>
            <a:ext cx="8460432"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600" b="1" dirty="0">
                <a:latin typeface="Arial" panose="020B0604020202020204" pitchFamily="34" charset="0"/>
                <a:cs typeface="Arial" panose="020B0604020202020204" pitchFamily="34" charset="0"/>
              </a:rPr>
              <a:t>Toxic stress and trauma in childhood</a:t>
            </a:r>
          </a:p>
        </p:txBody>
      </p:sp>
      <p:sp>
        <p:nvSpPr>
          <p:cNvPr id="3" name="Text Placeholder 5">
            <a:extLst>
              <a:ext uri="{FF2B5EF4-FFF2-40B4-BE49-F238E27FC236}">
                <a16:creationId xmlns:a16="http://schemas.microsoft.com/office/drawing/2014/main" id="{65401BD3-CAB5-4C0A-9B76-884A29561764}"/>
              </a:ext>
            </a:extLst>
          </p:cNvPr>
          <p:cNvSpPr txBox="1">
            <a:spLocks/>
          </p:cNvSpPr>
          <p:nvPr/>
        </p:nvSpPr>
        <p:spPr bwMode="auto">
          <a:xfrm>
            <a:off x="611560" y="1412776"/>
            <a:ext cx="8245475" cy="45938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ts val="0"/>
              </a:spcAft>
              <a:buClr>
                <a:schemeClr val="accent1"/>
              </a:buClr>
              <a:buFontTx/>
              <a:buBlip>
                <a:blip r:embed="rId3"/>
              </a:buBlip>
              <a:defRPr sz="2200" kern="1200">
                <a:solidFill>
                  <a:schemeClr val="tx1"/>
                </a:solidFill>
                <a:latin typeface="+mn-lt"/>
                <a:ea typeface="+mn-ea"/>
                <a:cs typeface="+mn-cs"/>
              </a:defRPr>
            </a:lvl1pPr>
            <a:lvl2pPr marL="742950" indent="-285750" algn="l" rtl="0" eaLnBrk="0" fontAlgn="base" hangingPunct="0">
              <a:spcBef>
                <a:spcPts val="600"/>
              </a:spcBef>
              <a:spcAft>
                <a:spcPts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ts val="300"/>
              </a:spcBef>
              <a:spcAft>
                <a:spcPts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b="1" dirty="0">
                <a:latin typeface="Arial" panose="020B0604020202020204" pitchFamily="34" charset="0"/>
                <a:cs typeface="Arial" panose="020B0604020202020204" pitchFamily="34" charset="0"/>
              </a:rPr>
              <a:t>Human beings are not born able to regulate stress</a:t>
            </a:r>
          </a:p>
          <a:p>
            <a:pPr lvl="1"/>
            <a:r>
              <a:rPr lang="en-GB" dirty="0">
                <a:latin typeface="Arial" panose="020B0604020202020204" pitchFamily="34" charset="0"/>
                <a:cs typeface="Arial" panose="020B0604020202020204" pitchFamily="34" charset="0"/>
              </a:rPr>
              <a:t>Most children will experience overwhelming stress at some point in childhood</a:t>
            </a:r>
          </a:p>
          <a:p>
            <a:pPr lvl="1"/>
            <a:r>
              <a:rPr lang="en-GB" dirty="0">
                <a:latin typeface="Arial" panose="020B0604020202020204" pitchFamily="34" charset="0"/>
                <a:cs typeface="Arial" panose="020B0604020202020204" pitchFamily="34" charset="0"/>
              </a:rPr>
              <a:t>Co-regulating adults can mitigate the stress and prevent injury</a:t>
            </a:r>
          </a:p>
          <a:p>
            <a:pPr marL="457200" lvl="1" indent="0">
              <a:buFont typeface="Arial" charset="0"/>
              <a:buNone/>
            </a:pP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Research published in The Lancet Psychiatry (2019) showed in a representative sample of 18-year-olds</a:t>
            </a:r>
          </a:p>
          <a:p>
            <a:pPr lvl="1"/>
            <a:r>
              <a:rPr lang="en-GB" dirty="0">
                <a:latin typeface="Arial" panose="020B0604020202020204" pitchFamily="34" charset="0"/>
                <a:cs typeface="Arial" panose="020B0604020202020204" pitchFamily="34" charset="0"/>
              </a:rPr>
              <a:t>1 in 3 had experienced trauma in childhood – toxic stress leading to injury</a:t>
            </a:r>
          </a:p>
          <a:p>
            <a:pPr lvl="1"/>
            <a:r>
              <a:rPr lang="en-GB" dirty="0">
                <a:latin typeface="Arial" panose="020B0604020202020204" pitchFamily="34" charset="0"/>
                <a:cs typeface="Arial" panose="020B0604020202020204" pitchFamily="34" charset="0"/>
              </a:rPr>
              <a:t>1 in 12 met the diagnostic criteria for post traumatic stress disorder (PTSD) – a clinically significant level of distress affecting everyday life</a:t>
            </a:r>
          </a:p>
        </p:txBody>
      </p:sp>
    </p:spTree>
    <p:extLst>
      <p:ext uri="{BB962C8B-B14F-4D97-AF65-F5344CB8AC3E}">
        <p14:creationId xmlns:p14="http://schemas.microsoft.com/office/powerpoint/2010/main" val="3313505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21A6045B-DDD3-4026-B99B-CA3A8A6F2CFC}"/>
              </a:ext>
            </a:extLst>
          </p:cNvPr>
          <p:cNvSpPr txBox="1">
            <a:spLocks/>
          </p:cNvSpPr>
          <p:nvPr/>
        </p:nvSpPr>
        <p:spPr bwMode="auto">
          <a:xfrm>
            <a:off x="457200" y="44624"/>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b="1">
                <a:latin typeface="Arial" panose="020B0604020202020204" pitchFamily="34" charset="0"/>
                <a:cs typeface="Arial" panose="020B0604020202020204" pitchFamily="34" charset="0"/>
              </a:rPr>
              <a:t>What is trauma?</a:t>
            </a:r>
            <a:endParaRPr lang="en-GB" b="1" dirty="0">
              <a:latin typeface="Arial" panose="020B0604020202020204" pitchFamily="34" charset="0"/>
              <a:cs typeface="Arial" panose="020B0604020202020204" pitchFamily="34" charset="0"/>
            </a:endParaRPr>
          </a:p>
        </p:txBody>
      </p:sp>
      <p:sp>
        <p:nvSpPr>
          <p:cNvPr id="3" name="Text Placeholder 5">
            <a:extLst>
              <a:ext uri="{FF2B5EF4-FFF2-40B4-BE49-F238E27FC236}">
                <a16:creationId xmlns:a16="http://schemas.microsoft.com/office/drawing/2014/main" id="{CF13D3C4-596B-43B1-8B89-9BEB12B5FC9E}"/>
              </a:ext>
            </a:extLst>
          </p:cNvPr>
          <p:cNvSpPr txBox="1">
            <a:spLocks/>
          </p:cNvSpPr>
          <p:nvPr/>
        </p:nvSpPr>
        <p:spPr bwMode="auto">
          <a:xfrm>
            <a:off x="755576" y="1124744"/>
            <a:ext cx="8245475" cy="5640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ts val="1200"/>
              </a:spcBef>
              <a:spcAft>
                <a:spcPts val="0"/>
              </a:spcAft>
              <a:buClr>
                <a:schemeClr val="accent1"/>
              </a:buClr>
              <a:buFontTx/>
              <a:buBlip>
                <a:blip r:embed="rId3"/>
              </a:buBlip>
              <a:defRPr sz="2200" kern="1200">
                <a:solidFill>
                  <a:schemeClr val="tx1"/>
                </a:solidFill>
                <a:latin typeface="+mn-lt"/>
                <a:ea typeface="+mn-ea"/>
                <a:cs typeface="+mn-cs"/>
              </a:defRPr>
            </a:lvl1pPr>
            <a:lvl2pPr marL="742950" indent="-285750" algn="l" rtl="0" eaLnBrk="0" fontAlgn="base" hangingPunct="0">
              <a:spcBef>
                <a:spcPts val="600"/>
              </a:spcBef>
              <a:spcAft>
                <a:spcPts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ts val="300"/>
              </a:spcBef>
              <a:spcAft>
                <a:spcPts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600" dirty="0">
                <a:latin typeface="Arial" panose="020B0604020202020204" pitchFamily="34" charset="0"/>
                <a:cs typeface="Arial" panose="020B0604020202020204" pitchFamily="34" charset="0"/>
              </a:rPr>
              <a:t>Trauma means injury</a:t>
            </a:r>
          </a:p>
          <a:p>
            <a:pPr marL="0" indent="0">
              <a:buFontTx/>
              <a:buNone/>
            </a:pPr>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In the context of recent research on brain function, trauma has a specialised meaning – it means </a:t>
            </a:r>
            <a:r>
              <a:rPr lang="en-GB" sz="2600" dirty="0">
                <a:highlight>
                  <a:srgbClr val="FFFF00"/>
                </a:highlight>
                <a:latin typeface="Arial" panose="020B0604020202020204" pitchFamily="34" charset="0"/>
                <a:cs typeface="Arial" panose="020B0604020202020204" pitchFamily="34" charset="0"/>
              </a:rPr>
              <a:t>acquired brain injury</a:t>
            </a:r>
            <a:r>
              <a:rPr lang="en-GB" sz="2600" dirty="0">
                <a:latin typeface="Arial" panose="020B0604020202020204" pitchFamily="34" charset="0"/>
                <a:cs typeface="Arial" panose="020B0604020202020204" pitchFamily="34" charset="0"/>
              </a:rPr>
              <a:t> as a result of unregulated stress</a:t>
            </a:r>
          </a:p>
          <a:p>
            <a:pPr marL="0" indent="0">
              <a:buFontTx/>
              <a:buNone/>
            </a:pPr>
            <a:endParaRPr lang="en-GB" sz="2600" dirty="0">
              <a:latin typeface="Arial" panose="020B0604020202020204" pitchFamily="34" charset="0"/>
              <a:cs typeface="Arial" panose="020B0604020202020204" pitchFamily="34" charset="0"/>
            </a:endParaRPr>
          </a:p>
          <a:p>
            <a:pPr lvl="1"/>
            <a:r>
              <a:rPr lang="en-GB" sz="2200" dirty="0">
                <a:latin typeface="Arial" panose="020B0604020202020204" pitchFamily="34" charset="0"/>
                <a:cs typeface="Arial" panose="020B0604020202020204" pitchFamily="34" charset="0"/>
              </a:rPr>
              <a:t>Usually stress is good for us – when we can regulate stress it enables us to function at our best</a:t>
            </a:r>
          </a:p>
          <a:p>
            <a:pPr marL="457200" lvl="1" indent="0">
              <a:buFont typeface="Arial" charset="0"/>
              <a:buNone/>
            </a:pPr>
            <a:endParaRPr lang="en-GB" sz="2200" dirty="0">
              <a:latin typeface="Arial" panose="020B0604020202020204" pitchFamily="34" charset="0"/>
              <a:cs typeface="Arial" panose="020B0604020202020204" pitchFamily="34" charset="0"/>
            </a:endParaRPr>
          </a:p>
          <a:p>
            <a:pPr lvl="1"/>
            <a:r>
              <a:rPr lang="en-GB" sz="2200" dirty="0">
                <a:latin typeface="Arial" panose="020B0604020202020204" pitchFamily="34" charset="0"/>
                <a:cs typeface="Arial" panose="020B0604020202020204" pitchFamily="34" charset="0"/>
              </a:rPr>
              <a:t>When for any reason we are not able to regulate stress the overdose of stress hormones is toxic to the brain</a:t>
            </a:r>
          </a:p>
          <a:p>
            <a:pPr lvl="2"/>
            <a:r>
              <a:rPr lang="en-GB" sz="1900" i="1" dirty="0">
                <a:latin typeface="Arial" panose="020B0604020202020204" pitchFamily="34" charset="0"/>
                <a:cs typeface="Arial" panose="020B0604020202020204" pitchFamily="34" charset="0"/>
              </a:rPr>
              <a:t>Toxic stress is the signal to the brain that we are under threat</a:t>
            </a:r>
          </a:p>
          <a:p>
            <a:pPr lvl="2"/>
            <a:r>
              <a:rPr lang="en-GB" sz="1900" i="1" dirty="0">
                <a:latin typeface="Arial" panose="020B0604020202020204" pitchFamily="34" charset="0"/>
                <a:cs typeface="Arial" panose="020B0604020202020204" pitchFamily="34" charset="0"/>
              </a:rPr>
              <a:t>All functions that take time automatically close down</a:t>
            </a:r>
          </a:p>
          <a:p>
            <a:pPr lvl="2"/>
            <a:r>
              <a:rPr lang="en-GB" sz="1900" i="1" dirty="0">
                <a:latin typeface="Arial" panose="020B0604020202020204" pitchFamily="34" charset="0"/>
                <a:cs typeface="Arial" panose="020B0604020202020204" pitchFamily="34" charset="0"/>
              </a:rPr>
              <a:t>Changed blood supply to key brain areas leads to lasting injuries from which we then need to recover</a:t>
            </a:r>
          </a:p>
          <a:p>
            <a:pPr marL="914400" lvl="2" indent="0">
              <a:buFont typeface="Arial" charset="0"/>
              <a:buNone/>
            </a:pPr>
            <a:endParaRPr lang="en-GB" sz="1900" i="1"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Trauma is a normal part of human life</a:t>
            </a:r>
          </a:p>
        </p:txBody>
      </p:sp>
    </p:spTree>
    <p:extLst>
      <p:ext uri="{BB962C8B-B14F-4D97-AF65-F5344CB8AC3E}">
        <p14:creationId xmlns:p14="http://schemas.microsoft.com/office/powerpoint/2010/main" val="3713180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6816-2B65-4B9F-9B3C-D0DF9A9D11A9}"/>
              </a:ext>
            </a:extLst>
          </p:cNvPr>
          <p:cNvSpPr txBox="1">
            <a:spLocks/>
          </p:cNvSpPr>
          <p:nvPr/>
        </p:nvSpPr>
        <p:spPr bwMode="auto">
          <a:xfrm>
            <a:off x="529208" y="153647"/>
            <a:ext cx="8229600" cy="659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200" b="1">
                <a:latin typeface="Arial" panose="020B0604020202020204" pitchFamily="34" charset="0"/>
                <a:cs typeface="Arial" panose="020B0604020202020204" pitchFamily="34" charset="0"/>
              </a:rPr>
              <a:t>What causes stress to become toxic?</a:t>
            </a:r>
            <a:endParaRPr lang="en-GB" sz="32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945A65B-DE70-4398-8C56-23584C53E188}"/>
              </a:ext>
            </a:extLst>
          </p:cNvPr>
          <p:cNvSpPr txBox="1"/>
          <p:nvPr/>
        </p:nvSpPr>
        <p:spPr>
          <a:xfrm>
            <a:off x="755576" y="1412776"/>
            <a:ext cx="4608512" cy="3883179"/>
          </a:xfrm>
          <a:prstGeom prst="rect">
            <a:avLst/>
          </a:prstGeom>
          <a:noFill/>
        </p:spPr>
        <p:txBody>
          <a:bodyPr wrap="square" rtlCol="0">
            <a:spAutoFit/>
          </a:bodyPr>
          <a:lstStyle/>
          <a:p>
            <a:pPr marL="742950" lvl="1" indent="-285750" defTabSz="449263" fontAlgn="base">
              <a:spcBef>
                <a:spcPct val="0"/>
              </a:spcBef>
              <a:spcAft>
                <a:spcPct val="0"/>
              </a:spcAft>
              <a:buClr>
                <a:srgbClr val="000000"/>
              </a:buClr>
              <a:buSzPct val="100000"/>
              <a:buFont typeface="Times New Roman" panose="02020603050405020304" pitchFamily="18" charset="0"/>
              <a:buNone/>
              <a:defRPr/>
            </a:pPr>
            <a:endParaRPr lang="en-GB" sz="2200" dirty="0">
              <a:solidFill>
                <a:srgbClr val="000000"/>
              </a:solidFill>
              <a:latin typeface="Arial" panose="020B0604020202020204" pitchFamily="34" charset="0"/>
              <a:ea typeface="Microsoft YaHei" panose="020B0503020204020204" pitchFamily="34" charset="-122"/>
              <a:cs typeface="Arial" charset="0"/>
            </a:endParaRPr>
          </a:p>
          <a:p>
            <a:pPr defTabSz="449263" fontAlgn="base">
              <a:spcBef>
                <a:spcPct val="0"/>
              </a:spcBef>
              <a:spcAft>
                <a:spcPct val="0"/>
              </a:spcAft>
              <a:buClr>
                <a:srgbClr val="000000"/>
              </a:buClr>
              <a:buSzPct val="100000"/>
              <a:buFont typeface="Times New Roman" panose="02020603050405020304" pitchFamily="18" charset="0"/>
              <a:buNone/>
              <a:defRPr/>
            </a:pPr>
            <a:r>
              <a:rPr lang="en-GB" sz="2400" b="1" dirty="0">
                <a:solidFill>
                  <a:srgbClr val="000000"/>
                </a:solidFill>
                <a:latin typeface="Arial" panose="020B0604020202020204" pitchFamily="34" charset="0"/>
                <a:ea typeface="Microsoft YaHei" panose="020B0503020204020204" pitchFamily="34" charset="-122"/>
                <a:cs typeface="Arial" charset="0"/>
              </a:rPr>
              <a:t>Two key factors:</a:t>
            </a:r>
          </a:p>
          <a:p>
            <a:pPr defTabSz="449263" fontAlgn="base">
              <a:spcBef>
                <a:spcPct val="0"/>
              </a:spcBef>
              <a:spcAft>
                <a:spcPct val="0"/>
              </a:spcAft>
              <a:buClr>
                <a:srgbClr val="000000"/>
              </a:buClr>
              <a:buSzPct val="100000"/>
              <a:buFont typeface="Times New Roman" panose="02020603050405020304" pitchFamily="18" charset="0"/>
              <a:buNone/>
              <a:defRPr/>
            </a:pPr>
            <a:endParaRPr lang="en-GB" sz="2200" b="1" dirty="0">
              <a:solidFill>
                <a:srgbClr val="000000"/>
              </a:solidFill>
              <a:latin typeface="Arial" panose="020B0604020202020204" pitchFamily="34" charset="0"/>
              <a:ea typeface="Microsoft YaHei" panose="020B0503020204020204" pitchFamily="34" charset="-122"/>
              <a:cs typeface="Arial" charset="0"/>
            </a:endParaRPr>
          </a:p>
          <a:p>
            <a:pPr marL="342900" indent="-342900" defTabSz="449263" fontAlgn="base" hangingPunct="0">
              <a:lnSpc>
                <a:spcPct val="93000"/>
              </a:lnSpc>
              <a:spcBef>
                <a:spcPts val="1200"/>
              </a:spcBef>
              <a:buClr>
                <a:srgbClr val="000000"/>
              </a:buClr>
              <a:buSzPct val="100000"/>
              <a:buFont typeface="Times New Roman" panose="02020603050405020304" pitchFamily="18" charset="0"/>
              <a:buBlip>
                <a:blip r:embed="rId3"/>
              </a:buBlip>
              <a:defRPr/>
            </a:pPr>
            <a:r>
              <a:rPr lang="en-GB" sz="2400" dirty="0">
                <a:solidFill>
                  <a:srgbClr val="000000"/>
                </a:solidFill>
                <a:latin typeface="Arial"/>
                <a:ea typeface="Microsoft YaHei"/>
                <a:cs typeface="Arial" charset="0"/>
              </a:rPr>
              <a:t>The nature of the stressor</a:t>
            </a:r>
          </a:p>
          <a:p>
            <a:pPr marL="742950" lvl="1" defTabSz="449263" fontAlgn="base" hangingPunct="0">
              <a:lnSpc>
                <a:spcPct val="93000"/>
              </a:lnSpc>
              <a:spcBef>
                <a:spcPts val="1200"/>
              </a:spcBef>
              <a:buClr>
                <a:srgbClr val="000000"/>
              </a:buClr>
              <a:buSzPct val="100000"/>
              <a:buFont typeface="Times New Roman" panose="02020603050405020304" pitchFamily="18" charset="0"/>
              <a:buNone/>
              <a:defRPr/>
            </a:pPr>
            <a:endParaRPr lang="en-GB" sz="2200" dirty="0">
              <a:solidFill>
                <a:srgbClr val="000000"/>
              </a:solidFill>
              <a:latin typeface="Arial"/>
              <a:ea typeface="Microsoft YaHei"/>
              <a:cs typeface="Arial" charset="0"/>
            </a:endParaRPr>
          </a:p>
          <a:p>
            <a:pPr marL="742950" lvl="1" defTabSz="449263" fontAlgn="base" hangingPunct="0">
              <a:lnSpc>
                <a:spcPct val="93000"/>
              </a:lnSpc>
              <a:spcBef>
                <a:spcPts val="1200"/>
              </a:spcBef>
              <a:buClr>
                <a:srgbClr val="000000"/>
              </a:buClr>
              <a:buSzPct val="100000"/>
              <a:buFont typeface="Times New Roman" panose="02020603050405020304" pitchFamily="18" charset="0"/>
              <a:buNone/>
              <a:defRPr/>
            </a:pPr>
            <a:endParaRPr lang="en-GB" sz="2200" dirty="0">
              <a:solidFill>
                <a:srgbClr val="000000"/>
              </a:solidFill>
              <a:latin typeface="Arial"/>
              <a:ea typeface="Microsoft YaHei"/>
              <a:cs typeface="Arial" charset="0"/>
            </a:endParaRPr>
          </a:p>
          <a:p>
            <a:pPr marL="742950" lvl="1" defTabSz="449263" fontAlgn="base" hangingPunct="0">
              <a:lnSpc>
                <a:spcPct val="93000"/>
              </a:lnSpc>
              <a:spcBef>
                <a:spcPts val="1200"/>
              </a:spcBef>
              <a:buClr>
                <a:srgbClr val="000000"/>
              </a:buClr>
              <a:buSzPct val="100000"/>
              <a:buFont typeface="Times New Roman" panose="02020603050405020304" pitchFamily="18" charset="0"/>
              <a:buNone/>
              <a:defRPr/>
            </a:pPr>
            <a:endParaRPr lang="en-GB" sz="2200" dirty="0">
              <a:solidFill>
                <a:srgbClr val="000000"/>
              </a:solidFill>
              <a:latin typeface="Arial"/>
              <a:ea typeface="Microsoft YaHei"/>
              <a:cs typeface="Arial" charset="0"/>
            </a:endParaRPr>
          </a:p>
          <a:p>
            <a:pPr marL="342900" indent="-342900" defTabSz="449263" fontAlgn="base" hangingPunct="0">
              <a:lnSpc>
                <a:spcPct val="93000"/>
              </a:lnSpc>
              <a:spcBef>
                <a:spcPts val="1200"/>
              </a:spcBef>
              <a:buClr>
                <a:srgbClr val="000000"/>
              </a:buClr>
              <a:buSzPct val="100000"/>
              <a:buFont typeface="Times New Roman" panose="02020603050405020304" pitchFamily="18" charset="0"/>
              <a:buBlip>
                <a:blip r:embed="rId3"/>
              </a:buBlip>
              <a:defRPr/>
            </a:pPr>
            <a:r>
              <a:rPr lang="en-GB" sz="2400" dirty="0">
                <a:solidFill>
                  <a:srgbClr val="000000"/>
                </a:solidFill>
                <a:latin typeface="Arial" panose="020B0604020202020204" pitchFamily="34" charset="0"/>
                <a:ea typeface="Microsoft YaHei" panose="020B0503020204020204" pitchFamily="34" charset="-122"/>
                <a:cs typeface="Arial" charset="0"/>
              </a:rPr>
              <a:t>Our vulnerability or resilience – on that day at that time</a:t>
            </a:r>
          </a:p>
        </p:txBody>
      </p:sp>
      <p:sp>
        <p:nvSpPr>
          <p:cNvPr id="4" name="Speech Bubble: Oval 3">
            <a:extLst>
              <a:ext uri="{FF2B5EF4-FFF2-40B4-BE49-F238E27FC236}">
                <a16:creationId xmlns:a16="http://schemas.microsoft.com/office/drawing/2014/main" id="{68954B95-51BA-4BF8-AA3E-02310919D0C7}"/>
              </a:ext>
            </a:extLst>
          </p:cNvPr>
          <p:cNvSpPr/>
          <p:nvPr/>
        </p:nvSpPr>
        <p:spPr bwMode="auto">
          <a:xfrm>
            <a:off x="5302424" y="1340279"/>
            <a:ext cx="3456384" cy="2213502"/>
          </a:xfrm>
          <a:prstGeom prst="wedgeEllipseCallout">
            <a:avLst/>
          </a:prstGeom>
          <a:solidFill>
            <a:srgbClr val="4F81BD">
              <a:lumMod val="20000"/>
              <a:lumOff val="80000"/>
            </a:srgbClr>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charset="0"/>
              </a:rPr>
              <a:t>Some stressors are so severe that almost anyone will be injured by them…</a:t>
            </a:r>
          </a:p>
        </p:txBody>
      </p:sp>
      <p:sp>
        <p:nvSpPr>
          <p:cNvPr id="5" name="Flowchart: Alternate Process 4">
            <a:extLst>
              <a:ext uri="{FF2B5EF4-FFF2-40B4-BE49-F238E27FC236}">
                <a16:creationId xmlns:a16="http://schemas.microsoft.com/office/drawing/2014/main" id="{1E7B67C9-3115-4202-85C1-EE201BE72854}"/>
              </a:ext>
            </a:extLst>
          </p:cNvPr>
          <p:cNvSpPr/>
          <p:nvPr/>
        </p:nvSpPr>
        <p:spPr bwMode="auto">
          <a:xfrm>
            <a:off x="5508104" y="4437112"/>
            <a:ext cx="3168352" cy="1487062"/>
          </a:xfrm>
          <a:prstGeom prst="flowChartAlternateProcess">
            <a:avLst/>
          </a:prstGeom>
          <a:solidFill>
            <a:srgbClr val="4F81BD">
              <a:lumMod val="20000"/>
              <a:lumOff val="80000"/>
            </a:srgbClr>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49263"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r>
              <a:rPr kumimoji="0" lang="en-GB" sz="2000" b="0" i="0" u="none" strike="noStrike" kern="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Arial" charset="0"/>
              </a:rPr>
              <a:t>…some people are so vulnerable that almost any stress can injure them</a:t>
            </a:r>
          </a:p>
        </p:txBody>
      </p:sp>
    </p:spTree>
    <p:extLst>
      <p:ext uri="{BB962C8B-B14F-4D97-AF65-F5344CB8AC3E}">
        <p14:creationId xmlns:p14="http://schemas.microsoft.com/office/powerpoint/2010/main" val="378229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51F3C918-527D-4220-BCA6-17AEA036CDF5}"/>
              </a:ext>
            </a:extLst>
          </p:cNvPr>
          <p:cNvSpPr txBox="1">
            <a:spLocks/>
          </p:cNvSpPr>
          <p:nvPr/>
        </p:nvSpPr>
        <p:spPr bwMode="auto">
          <a:xfrm>
            <a:off x="457200" y="188640"/>
            <a:ext cx="8229600" cy="922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000" b="1">
                <a:latin typeface="Arial" panose="020B0604020202020204" pitchFamily="34" charset="0"/>
                <a:cs typeface="Arial" panose="020B0604020202020204" pitchFamily="34" charset="0"/>
              </a:rPr>
              <a:t>Trauma and the adolescent brain</a:t>
            </a:r>
            <a:endParaRPr lang="en-GB" sz="3000" b="1" dirty="0">
              <a:latin typeface="Arial" panose="020B0604020202020204" pitchFamily="34" charset="0"/>
              <a:cs typeface="Arial" panose="020B0604020202020204" pitchFamily="34" charset="0"/>
            </a:endParaRPr>
          </a:p>
        </p:txBody>
      </p:sp>
      <p:sp>
        <p:nvSpPr>
          <p:cNvPr id="3" name="Text Placeholder 5">
            <a:extLst>
              <a:ext uri="{FF2B5EF4-FFF2-40B4-BE49-F238E27FC236}">
                <a16:creationId xmlns:a16="http://schemas.microsoft.com/office/drawing/2014/main" id="{AD1705EF-2D83-46A3-8312-4A38022405B3}"/>
              </a:ext>
            </a:extLst>
          </p:cNvPr>
          <p:cNvSpPr txBox="1">
            <a:spLocks/>
          </p:cNvSpPr>
          <p:nvPr/>
        </p:nvSpPr>
        <p:spPr bwMode="auto">
          <a:xfrm>
            <a:off x="683568" y="1196752"/>
            <a:ext cx="8245475" cy="52448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ts val="1200"/>
              </a:spcBef>
              <a:spcAft>
                <a:spcPts val="0"/>
              </a:spcAft>
              <a:buClr>
                <a:schemeClr val="accent1"/>
              </a:buClr>
              <a:buFontTx/>
              <a:buBlip>
                <a:blip r:embed="rId3"/>
              </a:buBlip>
              <a:defRPr sz="2200" kern="1200">
                <a:solidFill>
                  <a:schemeClr val="tx1"/>
                </a:solidFill>
                <a:latin typeface="+mn-lt"/>
                <a:ea typeface="+mn-ea"/>
                <a:cs typeface="+mn-cs"/>
              </a:defRPr>
            </a:lvl1pPr>
            <a:lvl2pPr marL="742950" indent="-285750" algn="l" rtl="0" eaLnBrk="0" fontAlgn="base" hangingPunct="0">
              <a:spcBef>
                <a:spcPts val="600"/>
              </a:spcBef>
              <a:spcAft>
                <a:spcPts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ts val="300"/>
              </a:spcBef>
              <a:spcAft>
                <a:spcPts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ts val="1200"/>
              </a:spcBef>
              <a:spcAft>
                <a:spcPts val="0"/>
              </a:spcAft>
              <a:buClr>
                <a:srgbClr val="4F81BD"/>
              </a:buClr>
              <a:buSzTx/>
              <a:buFontTx/>
              <a:buBlip>
                <a:blip r:embed="rId3"/>
              </a:buBlip>
              <a:tabLst/>
              <a:defRPr/>
            </a:pPr>
            <a:r>
              <a:rPr kumimoji="0" lang="en-GB" sz="2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In adolescence the brain becomes more plastic, restructuring for adult life</a:t>
            </a:r>
          </a:p>
          <a:p>
            <a:pPr marL="742950" marR="0" lvl="1" indent="-285750" algn="l" defTabSz="914400" rtl="0" eaLnBrk="0" fontAlgn="base" latinLnBrk="0" hangingPunct="0">
              <a:lnSpc>
                <a:spcPct val="100000"/>
              </a:lnSpc>
              <a:spcBef>
                <a:spcPts val="600"/>
              </a:spcBef>
              <a:spcAft>
                <a:spcPts val="0"/>
              </a:spcAft>
              <a:buClrTx/>
              <a:buSzTx/>
              <a:buFont typeface="Arial" charset="0"/>
              <a:buChar char="–"/>
              <a:tabLst/>
              <a:defRPr/>
            </a:pPr>
            <a:r>
              <a:rPr kumimoji="0" lang="en-GB"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Structures in the brain formed through early attachment relationships become very powerful neural pathways</a:t>
            </a:r>
          </a:p>
          <a:p>
            <a:pPr marL="742950" marR="0" lvl="1" indent="-285750" algn="l" defTabSz="914400" rtl="0" eaLnBrk="0" fontAlgn="base" latinLnBrk="0" hangingPunct="0">
              <a:lnSpc>
                <a:spcPct val="100000"/>
              </a:lnSpc>
              <a:spcBef>
                <a:spcPts val="600"/>
              </a:spcBef>
              <a:spcAft>
                <a:spcPts val="0"/>
              </a:spcAft>
              <a:buClrTx/>
              <a:buSzTx/>
              <a:buFont typeface="Arial" charset="0"/>
              <a:buChar char="–"/>
              <a:tabLst/>
              <a:defRPr/>
            </a:pPr>
            <a:r>
              <a:rPr kumimoji="0" lang="en-GB"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The attachment figure is the social referencing point for the child keeping the child safe through access to the working adult brain</a:t>
            </a:r>
          </a:p>
          <a:p>
            <a:pPr marL="342900" marR="0" lvl="0" indent="-342900" algn="l" defTabSz="914400" rtl="0" eaLnBrk="0" fontAlgn="base" latinLnBrk="0" hangingPunct="0">
              <a:lnSpc>
                <a:spcPct val="100000"/>
              </a:lnSpc>
              <a:spcBef>
                <a:spcPts val="1200"/>
              </a:spcBef>
              <a:spcAft>
                <a:spcPts val="0"/>
              </a:spcAft>
              <a:buClr>
                <a:srgbClr val="4F81BD"/>
              </a:buClr>
              <a:buSzTx/>
              <a:buFontTx/>
              <a:buBlip>
                <a:blip r:embed="rId3"/>
              </a:buBlip>
              <a:tabLst/>
              <a:defRPr/>
            </a:pPr>
            <a:r>
              <a:rPr kumimoji="0" lang="en-GB" sz="22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As these structures become more plastic, peers become the social referencing point for the adolescent and young adult</a:t>
            </a:r>
          </a:p>
          <a:p>
            <a:pPr marL="742950" marR="0" lvl="1" indent="-285750" algn="l" defTabSz="914400" rtl="0" eaLnBrk="0" fontAlgn="base" latinLnBrk="0" hangingPunct="0">
              <a:lnSpc>
                <a:spcPct val="100000"/>
              </a:lnSpc>
              <a:spcBef>
                <a:spcPts val="600"/>
              </a:spcBef>
              <a:spcAft>
                <a:spcPts val="0"/>
              </a:spcAft>
              <a:buClrTx/>
              <a:buSzTx/>
              <a:buFont typeface="Arial" charset="0"/>
              <a:buChar char="–"/>
              <a:tabLst/>
              <a:defRPr/>
            </a:pPr>
            <a:r>
              <a:rPr kumimoji="0" lang="en-GB"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Secure (enough) people by then have developed self-regulation – they tend to form prosocial peer groups – clubs, teams, friendship groups</a:t>
            </a:r>
          </a:p>
          <a:p>
            <a:pPr marL="742950" marR="0" lvl="1" indent="-285750" algn="l" defTabSz="914400" rtl="0" eaLnBrk="0" fontAlgn="base" latinLnBrk="0" hangingPunct="0">
              <a:lnSpc>
                <a:spcPct val="100000"/>
              </a:lnSpc>
              <a:spcBef>
                <a:spcPts val="600"/>
              </a:spcBef>
              <a:spcAft>
                <a:spcPts val="0"/>
              </a:spcAft>
              <a:buClrTx/>
              <a:buSzTx/>
              <a:buFont typeface="Arial" charset="0"/>
              <a:buChar char="–"/>
              <a:tabLst/>
              <a:defRPr/>
            </a:pPr>
            <a:r>
              <a:rPr kumimoji="0" lang="en-GB" sz="20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The peers of traumatised people are other traumatised people, and they all have impaired self-regulation – they tend to form antisocial peer groups – gangs, subculture groups</a:t>
            </a:r>
          </a:p>
          <a:p>
            <a:pPr marL="342900" marR="0" lvl="0" indent="-342900" algn="l" defTabSz="914400" rtl="0" eaLnBrk="0" fontAlgn="base" latinLnBrk="0" hangingPunct="0">
              <a:lnSpc>
                <a:spcPct val="100000"/>
              </a:lnSpc>
              <a:spcBef>
                <a:spcPts val="1200"/>
              </a:spcBef>
              <a:spcAft>
                <a:spcPts val="0"/>
              </a:spcAft>
              <a:buClr>
                <a:srgbClr val="4F81BD"/>
              </a:buClr>
              <a:buSzTx/>
              <a:buFontTx/>
              <a:buBlip>
                <a:blip r:embed="rId3"/>
              </a:buBlip>
              <a:tabLst/>
              <a:defRPr/>
            </a:pPr>
            <a:endParaRPr kumimoji="0" lang="en-GB" sz="2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58930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5022B94-4322-4E3C-81FE-B4787EBBAA3B}"/>
              </a:ext>
            </a:extLst>
          </p:cNvPr>
          <p:cNvSpPr txBox="1">
            <a:spLocks/>
          </p:cNvSpPr>
          <p:nvPr/>
        </p:nvSpPr>
        <p:spPr bwMode="auto">
          <a:xfrm>
            <a:off x="956931" y="116632"/>
            <a:ext cx="7729869" cy="7013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82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400" b="1" i="0" u="none" strike="noStrike" kern="1200" cap="none" spc="0" normalizeH="0" baseline="0" noProof="0" dirty="0">
                <a:ln>
                  <a:noFill/>
                </a:ln>
                <a:solidFill>
                  <a:sysClr val="windowText" lastClr="000000"/>
                </a:solidFill>
                <a:effectLst/>
                <a:uLnTx/>
                <a:uFillTx/>
                <a:latin typeface="Calibri"/>
                <a:ea typeface="+mj-ea"/>
                <a:cs typeface="+mj-cs"/>
              </a:rPr>
              <a:t>ACEs (Adverse Childhood Experiences)</a:t>
            </a:r>
            <a:endParaRPr kumimoji="0" lang="en-GB" sz="2700" b="1" i="0" u="none" strike="noStrike" kern="1200" cap="none" spc="0" normalizeH="0" baseline="0" noProof="0" dirty="0">
              <a:ln>
                <a:noFill/>
              </a:ln>
              <a:solidFill>
                <a:sysClr val="window" lastClr="FFFFFF">
                  <a:lumMod val="65000"/>
                </a:sysClr>
              </a:solidFill>
              <a:effectLst/>
              <a:uLnTx/>
              <a:uFillTx/>
              <a:latin typeface="Calibri"/>
              <a:ea typeface="+mj-ea"/>
              <a:cs typeface="+mj-cs"/>
            </a:endParaRPr>
          </a:p>
        </p:txBody>
      </p:sp>
      <p:sp>
        <p:nvSpPr>
          <p:cNvPr id="3" name="TextBox 2">
            <a:extLst>
              <a:ext uri="{FF2B5EF4-FFF2-40B4-BE49-F238E27FC236}">
                <a16:creationId xmlns:a16="http://schemas.microsoft.com/office/drawing/2014/main" id="{261A194B-DC06-40E3-AD40-78AD78FB3649}"/>
              </a:ext>
            </a:extLst>
          </p:cNvPr>
          <p:cNvSpPr txBox="1"/>
          <p:nvPr/>
        </p:nvSpPr>
        <p:spPr>
          <a:xfrm>
            <a:off x="827584" y="836712"/>
            <a:ext cx="8064896" cy="5678478"/>
          </a:xfrm>
          <a:prstGeom prst="rect">
            <a:avLst/>
          </a:prstGeom>
          <a:noFill/>
        </p:spPr>
        <p:txBody>
          <a:bodyPr wrap="square" rtlCol="0">
            <a:spAutoFit/>
          </a:bodyPr>
          <a:lstStyle/>
          <a:p>
            <a:pPr marL="342900" marR="0" lvl="0" indent="-342900" algn="l" defTabSz="914400" rtl="0" eaLnBrk="1" fontAlgn="base" latinLnBrk="0" hangingPunct="1">
              <a:spcBef>
                <a:spcPct val="0"/>
              </a:spcBef>
              <a:spcAft>
                <a:spcPct val="0"/>
              </a:spcAft>
              <a:buClrTx/>
              <a:buSzTx/>
              <a:buFont typeface="Wingdings" panose="05000000000000000000" pitchFamily="2" charset="2"/>
              <a:buChar char="v"/>
              <a:tabLst/>
              <a:defRPr/>
            </a:pPr>
            <a:r>
              <a:rPr kumimoji="0" lang="en-GB"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Definition</a:t>
            </a:r>
          </a:p>
          <a:p>
            <a:pPr marL="342900" marR="0" lvl="0" indent="-342900" algn="l" defTabSz="914400" rtl="0" eaLnBrk="1" fontAlgn="base" latinLnBrk="0" hangingPunct="1">
              <a:spcBef>
                <a:spcPct val="0"/>
              </a:spcBef>
              <a:spcAft>
                <a:spcPct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term ACEs describes a wide range of stressful or traumatic experiences that children can be exposed to before the age of 18 and which are remembered throughout adulthood. </a:t>
            </a:r>
          </a:p>
          <a:p>
            <a:pPr marL="342900" marR="0" lvl="0" indent="-342900" algn="l" defTabSz="914400" rtl="0" eaLnBrk="1" fontAlgn="base" latinLnBrk="0" hangingPunct="1">
              <a:spcBef>
                <a:spcPct val="0"/>
              </a:spcBef>
              <a:spcAft>
                <a:spcPct val="0"/>
              </a:spcAft>
              <a:buClrTx/>
              <a:buSzTx/>
              <a:buFont typeface="Arial" panose="020B0604020202020204" pitchFamily="34" charset="0"/>
              <a:buChar char="•"/>
              <a:tabLst/>
              <a:defRPr/>
            </a:pPr>
            <a:endParaRPr kumimoji="0" lang="en-GB" sz="2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lvl="0" indent="-342900">
              <a:buFont typeface="Wingdings" panose="05000000000000000000" pitchFamily="2" charset="2"/>
              <a:buChar char="v"/>
            </a:pPr>
            <a:r>
              <a:rPr lang="en-GB" sz="2400" b="1" dirty="0">
                <a:latin typeface="Arial" panose="020B0604020202020204" pitchFamily="34" charset="0"/>
                <a:cs typeface="Arial" panose="020B0604020202020204" pitchFamily="34" charset="0"/>
              </a:rPr>
              <a:t>ACEs Study (CDC 1998</a:t>
            </a:r>
            <a:r>
              <a:rPr kumimoji="0" lang="en-GB" sz="24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a:p>
            <a:pPr marL="342900" lvl="0" indent="-342900">
              <a:buFont typeface="Arial" panose="020B0604020202020204" pitchFamily="34" charset="0"/>
              <a:buChar char="•"/>
            </a:pPr>
            <a:r>
              <a:rPr kumimoji="0" lang="en-GB" sz="21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Felitti</a:t>
            </a:r>
            <a:r>
              <a:rPr kumimoji="0" lang="en-GB" sz="2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a:t>
            </a:r>
            <a:r>
              <a:rPr lang="en-GB" sz="2100" dirty="0">
                <a:solidFill>
                  <a:prstClr val="black"/>
                </a:solidFill>
                <a:latin typeface="Arial" panose="020B0604020202020204" pitchFamily="34" charset="0"/>
                <a:cs typeface="Arial" panose="020B0604020202020204" pitchFamily="34" charset="0"/>
              </a:rPr>
              <a:t>Anda – survey of more than 17,000 American adults – 8 ACEs initially – similar large-scale studies in other countries, more ACEs added </a:t>
            </a:r>
          </a:p>
          <a:p>
            <a:pPr marL="342900" lvl="0" indent="-342900">
              <a:buFont typeface="Arial" panose="020B0604020202020204" pitchFamily="34" charset="0"/>
              <a:buChar char="•"/>
            </a:pPr>
            <a:endParaRPr lang="en-GB" sz="2100" dirty="0">
              <a:solidFill>
                <a:prstClr val="black"/>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v"/>
            </a:pPr>
            <a:r>
              <a:rPr lang="en-GB" sz="2400" b="1" dirty="0">
                <a:latin typeface="Arial" panose="020B0604020202020204" pitchFamily="34" charset="0"/>
                <a:cs typeface="Arial" panose="020B0604020202020204" pitchFamily="34" charset="0"/>
              </a:rPr>
              <a:t>Findings</a:t>
            </a:r>
          </a:p>
          <a:p>
            <a:pPr marL="342900" lvl="0" indent="-342900">
              <a:buFont typeface="Arial" panose="020B0604020202020204" pitchFamily="34" charset="0"/>
              <a:buChar char="•"/>
            </a:pPr>
            <a:r>
              <a:rPr lang="en-GB" sz="2100" dirty="0">
                <a:solidFill>
                  <a:prstClr val="black"/>
                </a:solidFill>
                <a:latin typeface="Arial" panose="020B0604020202020204" pitchFamily="34" charset="0"/>
                <a:cs typeface="Arial" panose="020B0604020202020204" pitchFamily="34" charset="0"/>
              </a:rPr>
              <a:t>These experiences are </a:t>
            </a:r>
            <a:r>
              <a:rPr lang="en-GB" sz="2100" u="sng" dirty="0">
                <a:solidFill>
                  <a:prstClr val="black"/>
                </a:solidFill>
                <a:latin typeface="Arial" panose="020B0604020202020204" pitchFamily="34" charset="0"/>
                <a:cs typeface="Arial" panose="020B0604020202020204" pitchFamily="34" charset="0"/>
              </a:rPr>
              <a:t>cumulatively</a:t>
            </a:r>
            <a:r>
              <a:rPr lang="en-GB" sz="2100" dirty="0">
                <a:solidFill>
                  <a:prstClr val="black"/>
                </a:solidFill>
                <a:latin typeface="Arial" panose="020B0604020202020204" pitchFamily="34" charset="0"/>
                <a:cs typeface="Arial" panose="020B0604020202020204" pitchFamily="34" charset="0"/>
              </a:rPr>
              <a:t> linked to:</a:t>
            </a:r>
          </a:p>
          <a:p>
            <a:pPr marL="342900" lvl="0" indent="-342900">
              <a:buFont typeface="Arial" panose="020B0604020202020204" pitchFamily="34" charset="0"/>
              <a:buChar char="•"/>
            </a:pPr>
            <a:r>
              <a:rPr lang="en-GB" sz="2100" dirty="0">
                <a:solidFill>
                  <a:prstClr val="black"/>
                </a:solidFill>
                <a:latin typeface="Arial" panose="020B0604020202020204" pitchFamily="34" charset="0"/>
                <a:cs typeface="Arial" panose="020B0604020202020204" pitchFamily="34" charset="0"/>
              </a:rPr>
              <a:t>risky health behaviours</a:t>
            </a:r>
          </a:p>
          <a:p>
            <a:pPr marL="342900" lvl="0" indent="-342900">
              <a:buFont typeface="Arial" panose="020B0604020202020204" pitchFamily="34" charset="0"/>
              <a:buChar char="•"/>
            </a:pPr>
            <a:r>
              <a:rPr lang="en-GB" sz="2100" dirty="0">
                <a:solidFill>
                  <a:prstClr val="black"/>
                </a:solidFill>
                <a:latin typeface="Arial" panose="020B0604020202020204" pitchFamily="34" charset="0"/>
                <a:cs typeface="Arial" panose="020B0604020202020204" pitchFamily="34" charset="0"/>
              </a:rPr>
              <a:t>poor academic performance / life potential</a:t>
            </a:r>
          </a:p>
          <a:p>
            <a:pPr marL="342900" lvl="0" indent="-342900">
              <a:buFont typeface="Arial" panose="020B0604020202020204" pitchFamily="34" charset="0"/>
              <a:buChar char="•"/>
            </a:pPr>
            <a:r>
              <a:rPr lang="en-GB" sz="2100" dirty="0">
                <a:solidFill>
                  <a:prstClr val="black"/>
                </a:solidFill>
                <a:latin typeface="Arial" panose="020B0604020202020204" pitchFamily="34" charset="0"/>
                <a:cs typeface="Arial" panose="020B0604020202020204" pitchFamily="34" charset="0"/>
              </a:rPr>
              <a:t>anti-social / criminal behaviour </a:t>
            </a:r>
          </a:p>
          <a:p>
            <a:pPr marL="342900" lvl="0" indent="-342900">
              <a:buFont typeface="Arial" panose="020B0604020202020204" pitchFamily="34" charset="0"/>
              <a:buChar char="•"/>
            </a:pPr>
            <a:r>
              <a:rPr lang="en-GB" sz="2100" dirty="0">
                <a:solidFill>
                  <a:prstClr val="black"/>
                </a:solidFill>
                <a:latin typeface="Arial" panose="020B0604020202020204" pitchFamily="34" charset="0"/>
                <a:cs typeface="Arial" panose="020B0604020202020204" pitchFamily="34" charset="0"/>
              </a:rPr>
              <a:t>chronic health conditions &amp; mental illness </a:t>
            </a:r>
          </a:p>
          <a:p>
            <a:pPr marL="342900" lvl="0" indent="-342900">
              <a:buFont typeface="Arial" panose="020B0604020202020204" pitchFamily="34" charset="0"/>
              <a:buChar char="•"/>
            </a:pPr>
            <a:r>
              <a:rPr lang="en-GB" sz="2100" dirty="0">
                <a:solidFill>
                  <a:prstClr val="black"/>
                </a:solidFill>
                <a:latin typeface="Arial" panose="020B0604020202020204" pitchFamily="34" charset="0"/>
                <a:cs typeface="Arial" panose="020B0604020202020204" pitchFamily="34" charset="0"/>
              </a:rPr>
              <a:t>early death </a:t>
            </a:r>
            <a:endParaRPr kumimoji="0" lang="en-GB" sz="2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84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6743</Words>
  <Application>Microsoft Office PowerPoint</Application>
  <PresentationFormat>On-screen Show (4:3)</PresentationFormat>
  <Paragraphs>570</Paragraphs>
  <Slides>32</Slides>
  <Notes>32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32</vt:i4>
      </vt:variant>
    </vt:vector>
  </HeadingPairs>
  <TitlesOfParts>
    <vt:vector size="45" baseType="lpstr">
      <vt:lpstr>Abadi</vt:lpstr>
      <vt:lpstr>Arial</vt:lpstr>
      <vt:lpstr>Calibri</vt:lpstr>
      <vt:lpstr>Calibri Light</vt:lpstr>
      <vt:lpstr>Comic Sans MS</vt:lpstr>
      <vt:lpstr>Times New Roman</vt:lpstr>
      <vt:lpstr>Verdana</vt:lpstr>
      <vt:lpstr>Wingdings</vt:lpstr>
      <vt:lpstr>1_Office Theme</vt:lpstr>
      <vt:lpstr>5_Custom Design</vt:lpstr>
      <vt:lpstr>2_Office Theme</vt:lpstr>
      <vt:lpstr>3_Custom Design</vt:lpstr>
      <vt:lpstr>Office Theme</vt:lpstr>
      <vt:lpstr>PowerPoint Presentation</vt:lpstr>
      <vt:lpstr>ACEs &amp; Trauma Informed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trauma is not just about acquiring knowledge. It’s about changing the way you view the world. It’s about changing the helping paradigm from ‘What is wrong with you?’ to ‘What happened to you?’ Dr Sandra Bloom (2007) </vt:lpstr>
      <vt:lpstr>PowerPoint Presentation</vt:lpstr>
      <vt:lpstr>THE END  (?)</vt:lpstr>
      <vt:lpstr>Trauma-informed practice and mentally health schools </vt:lpstr>
      <vt:lpstr>Trauma-informed practice and mentally health schools </vt:lpstr>
      <vt:lpstr>PowerPoint Presentation</vt:lpstr>
      <vt:lpstr>Misdiagnosis </vt:lpstr>
      <vt:lpstr>PowerPoint Presentation</vt:lpstr>
      <vt:lpstr>PowerPoint Presentation</vt:lpstr>
    </vt:vector>
  </TitlesOfParts>
  <Company>Kent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Mohan, Sean - Non KCC</dc:creator>
  <cp:lastModifiedBy>Sean Mohan</cp:lastModifiedBy>
  <cp:revision>92</cp:revision>
  <dcterms:created xsi:type="dcterms:W3CDTF">2016-11-29T12:47:37Z</dcterms:created>
  <dcterms:modified xsi:type="dcterms:W3CDTF">2019-12-31T07:37:00Z</dcterms:modified>
</cp:coreProperties>
</file>