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18" r:id="rId2"/>
    <p:sldId id="278" r:id="rId3"/>
    <p:sldId id="279" r:id="rId4"/>
    <p:sldId id="658" r:id="rId5"/>
    <p:sldId id="720" r:id="rId6"/>
    <p:sldId id="286" r:id="rId7"/>
    <p:sldId id="72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CE2B8-A8B7-4788-8FA8-7F8E27D4E56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48D08-6CFB-4A06-B489-61E744552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9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Framework by </a:t>
            </a:r>
            <a:r>
              <a:rPr lang="en-GB" dirty="0" err="1"/>
              <a:t>HeadStart</a:t>
            </a:r>
            <a:r>
              <a:rPr lang="en-GB" dirty="0"/>
              <a:t> about how to assess resilience in young people</a:t>
            </a:r>
          </a:p>
          <a:p>
            <a:r>
              <a:rPr lang="en-GB" b="1" dirty="0"/>
              <a:t>Secure base</a:t>
            </a:r>
          </a:p>
          <a:p>
            <a:r>
              <a:rPr lang="en-GB" b="1" dirty="0"/>
              <a:t>Individual</a:t>
            </a:r>
            <a:r>
              <a:rPr lang="en-GB" dirty="0"/>
              <a:t>: Does the young person appear to feel secure?</a:t>
            </a:r>
          </a:p>
          <a:p>
            <a:r>
              <a:rPr lang="en-GB" b="1" dirty="0"/>
              <a:t>Family</a:t>
            </a:r>
            <a:r>
              <a:rPr lang="en-GB" dirty="0"/>
              <a:t>: Do the young person’s carers provide the young person with a secure base?</a:t>
            </a:r>
          </a:p>
          <a:p>
            <a:r>
              <a:rPr lang="en-GB" b="1" dirty="0"/>
              <a:t>Community</a:t>
            </a:r>
            <a:r>
              <a:rPr lang="en-GB" dirty="0"/>
              <a:t>: What are the wider resources that contribute to the young person’s attachment network?</a:t>
            </a:r>
          </a:p>
          <a:p>
            <a:endParaRPr lang="en-GB" dirty="0"/>
          </a:p>
          <a:p>
            <a:r>
              <a:rPr lang="en-GB" b="1" dirty="0"/>
              <a:t>Education</a:t>
            </a:r>
          </a:p>
          <a:p>
            <a:r>
              <a:rPr lang="en-GB" b="1" dirty="0"/>
              <a:t>Individual</a:t>
            </a:r>
            <a:r>
              <a:rPr lang="en-GB" dirty="0"/>
              <a:t>: To what extent does the young person show curiosity and interest in learning, school or college?</a:t>
            </a:r>
          </a:p>
          <a:p>
            <a:r>
              <a:rPr lang="en-GB" b="1" dirty="0"/>
              <a:t>Family</a:t>
            </a:r>
            <a:r>
              <a:rPr lang="en-GB" dirty="0"/>
              <a:t>: To what extent do the young person’s carers facilitate the young person’s learning</a:t>
            </a:r>
          </a:p>
          <a:p>
            <a:r>
              <a:rPr lang="en-GB" b="1" dirty="0"/>
              <a:t>Community</a:t>
            </a:r>
            <a:r>
              <a:rPr lang="en-GB" dirty="0"/>
              <a:t>: What opportunities are there in the wider environment to support the young person’s learning?</a:t>
            </a:r>
          </a:p>
          <a:p>
            <a:endParaRPr lang="en-GB" dirty="0"/>
          </a:p>
          <a:p>
            <a:r>
              <a:rPr lang="en-GB" b="1" dirty="0"/>
              <a:t>Friendships</a:t>
            </a:r>
          </a:p>
          <a:p>
            <a:r>
              <a:rPr lang="en-GB" b="1" dirty="0"/>
              <a:t>Individual</a:t>
            </a:r>
            <a:r>
              <a:rPr lang="en-GB" dirty="0"/>
              <a:t>: What characteristics does the young person have that help with making and keeping friends?</a:t>
            </a:r>
          </a:p>
          <a:p>
            <a:r>
              <a:rPr lang="en-GB" b="1" dirty="0"/>
              <a:t>Family</a:t>
            </a:r>
            <a:r>
              <a:rPr lang="en-GB" dirty="0"/>
              <a:t>: To what extent do the young person’s carers support the development of friendships?</a:t>
            </a:r>
          </a:p>
          <a:p>
            <a:r>
              <a:rPr lang="en-GB" b="1" dirty="0"/>
              <a:t>Community</a:t>
            </a:r>
            <a:r>
              <a:rPr lang="en-GB" dirty="0"/>
              <a:t>: What are the young person’s friendships like at the moment?</a:t>
            </a:r>
          </a:p>
          <a:p>
            <a:endParaRPr lang="en-GB" dirty="0"/>
          </a:p>
          <a:p>
            <a:r>
              <a:rPr lang="en-GB" b="1" dirty="0"/>
              <a:t>Talents and interests</a:t>
            </a:r>
          </a:p>
          <a:p>
            <a:r>
              <a:rPr lang="en-GB" b="1" dirty="0"/>
              <a:t>Individual</a:t>
            </a:r>
            <a:r>
              <a:rPr lang="en-GB" dirty="0"/>
              <a:t>: What talents does this young person have and does she have any particular interests?</a:t>
            </a:r>
          </a:p>
          <a:p>
            <a:r>
              <a:rPr lang="en-GB" b="1" dirty="0"/>
              <a:t>Family</a:t>
            </a:r>
            <a:r>
              <a:rPr lang="en-GB" dirty="0"/>
              <a:t>: Do carers encourage the development and expression of talents and interests?</a:t>
            </a:r>
          </a:p>
          <a:p>
            <a:r>
              <a:rPr lang="en-GB" b="1" dirty="0"/>
              <a:t>Community</a:t>
            </a:r>
            <a:r>
              <a:rPr lang="en-GB" dirty="0"/>
              <a:t>: What opportunities are there in the wider community for the nurturing of this young person’s talents and interests?</a:t>
            </a:r>
          </a:p>
          <a:p>
            <a:endParaRPr lang="en-GB" dirty="0"/>
          </a:p>
          <a:p>
            <a:r>
              <a:rPr lang="en-GB" b="1" dirty="0"/>
              <a:t>Positive values</a:t>
            </a:r>
          </a:p>
          <a:p>
            <a:r>
              <a:rPr lang="en-GB" b="1" dirty="0"/>
              <a:t>Individual</a:t>
            </a:r>
            <a:r>
              <a:rPr lang="en-GB" dirty="0"/>
              <a:t>: What level of moral reasoning does this young person show, what understanding of his or her own feelings and what ability to empathise with those of others?</a:t>
            </a:r>
          </a:p>
          <a:p>
            <a:r>
              <a:rPr lang="en-GB" b="1" dirty="0"/>
              <a:t>Family</a:t>
            </a:r>
            <a:r>
              <a:rPr lang="en-GB" dirty="0"/>
              <a:t>: What level of helping behaviour does this young person show?</a:t>
            </a:r>
          </a:p>
          <a:p>
            <a:r>
              <a:rPr lang="en-GB" b="1" dirty="0"/>
              <a:t>Community</a:t>
            </a:r>
            <a:r>
              <a:rPr lang="en-GB" dirty="0"/>
              <a:t>: What level of comforting or sharing or more general pro-social behaviour does this young person show?</a:t>
            </a:r>
          </a:p>
          <a:p>
            <a:endParaRPr lang="en-GB" dirty="0"/>
          </a:p>
          <a:p>
            <a:r>
              <a:rPr lang="en-GB" b="1" dirty="0"/>
              <a:t>Social competencies</a:t>
            </a:r>
          </a:p>
          <a:p>
            <a:r>
              <a:rPr lang="en-GB" b="1" dirty="0"/>
              <a:t>Individual</a:t>
            </a:r>
            <a:r>
              <a:rPr lang="en-GB" dirty="0"/>
              <a:t>: To what extent do this young person’s personal characteristics contribute to his or her level of social competence?</a:t>
            </a:r>
          </a:p>
          <a:p>
            <a:r>
              <a:rPr lang="en-GB" b="1" dirty="0"/>
              <a:t>Family</a:t>
            </a:r>
            <a:r>
              <a:rPr lang="en-GB" dirty="0"/>
              <a:t>: To what extent do carers encourage social competencies?</a:t>
            </a:r>
          </a:p>
          <a:p>
            <a:r>
              <a:rPr lang="en-GB" b="1" dirty="0"/>
              <a:t>Community</a:t>
            </a:r>
            <a:r>
              <a:rPr lang="en-GB" dirty="0"/>
              <a:t>: What opportunities does this young person have to develop competence in a wider social environment?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3A5D-8993-4B56-A2B7-934DA273428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9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Framework by </a:t>
            </a:r>
            <a:r>
              <a:rPr lang="en-GB" dirty="0" err="1"/>
              <a:t>HeadStart</a:t>
            </a:r>
            <a:r>
              <a:rPr lang="en-GB" dirty="0"/>
              <a:t> about how to assess resilience in young people</a:t>
            </a:r>
          </a:p>
          <a:p>
            <a:r>
              <a:rPr lang="en-GB" b="1" dirty="0"/>
              <a:t>Secure base</a:t>
            </a:r>
          </a:p>
          <a:p>
            <a:r>
              <a:rPr lang="en-GB" b="1" dirty="0"/>
              <a:t>Individual</a:t>
            </a:r>
            <a:r>
              <a:rPr lang="en-GB" dirty="0"/>
              <a:t>: Does the young person appear to feel secure?</a:t>
            </a:r>
          </a:p>
          <a:p>
            <a:r>
              <a:rPr lang="en-GB" b="1" dirty="0"/>
              <a:t>Family</a:t>
            </a:r>
            <a:r>
              <a:rPr lang="en-GB" dirty="0"/>
              <a:t>: Do the young person’s carers provide the young person with a secure base?</a:t>
            </a:r>
          </a:p>
          <a:p>
            <a:r>
              <a:rPr lang="en-GB" b="1" dirty="0"/>
              <a:t>Community</a:t>
            </a:r>
            <a:r>
              <a:rPr lang="en-GB" dirty="0"/>
              <a:t>: What are the wider resources that contribute to the young person’s attachment network?</a:t>
            </a:r>
          </a:p>
          <a:p>
            <a:endParaRPr lang="en-GB" dirty="0"/>
          </a:p>
          <a:p>
            <a:r>
              <a:rPr lang="en-GB" b="1" dirty="0"/>
              <a:t>Education</a:t>
            </a:r>
          </a:p>
          <a:p>
            <a:r>
              <a:rPr lang="en-GB" b="1" dirty="0"/>
              <a:t>Individual</a:t>
            </a:r>
            <a:r>
              <a:rPr lang="en-GB" dirty="0"/>
              <a:t>: To what extent does the young person show curiosity and interest in learning, school or college?</a:t>
            </a:r>
          </a:p>
          <a:p>
            <a:r>
              <a:rPr lang="en-GB" b="1" dirty="0"/>
              <a:t>Family</a:t>
            </a:r>
            <a:r>
              <a:rPr lang="en-GB" dirty="0"/>
              <a:t>: To what extent do the young person’s carers facilitate the young person’s learning</a:t>
            </a:r>
          </a:p>
          <a:p>
            <a:r>
              <a:rPr lang="en-GB" b="1" dirty="0"/>
              <a:t>Community</a:t>
            </a:r>
            <a:r>
              <a:rPr lang="en-GB" dirty="0"/>
              <a:t>: What opportunities are there in the wider environment to support the young person’s learning?</a:t>
            </a:r>
          </a:p>
          <a:p>
            <a:endParaRPr lang="en-GB" dirty="0"/>
          </a:p>
          <a:p>
            <a:r>
              <a:rPr lang="en-GB" b="1" dirty="0"/>
              <a:t>Friendships</a:t>
            </a:r>
          </a:p>
          <a:p>
            <a:r>
              <a:rPr lang="en-GB" b="1" dirty="0"/>
              <a:t>Individual</a:t>
            </a:r>
            <a:r>
              <a:rPr lang="en-GB" dirty="0"/>
              <a:t>: What characteristics does the young person have that help with making and keeping friends?</a:t>
            </a:r>
          </a:p>
          <a:p>
            <a:r>
              <a:rPr lang="en-GB" b="1" dirty="0"/>
              <a:t>Family</a:t>
            </a:r>
            <a:r>
              <a:rPr lang="en-GB" dirty="0"/>
              <a:t>: To what extent do the young person’s carers support the development of friendships?</a:t>
            </a:r>
          </a:p>
          <a:p>
            <a:r>
              <a:rPr lang="en-GB" b="1" dirty="0"/>
              <a:t>Community</a:t>
            </a:r>
            <a:r>
              <a:rPr lang="en-GB" dirty="0"/>
              <a:t>: What are the young person’s friendships like at the moment?</a:t>
            </a:r>
          </a:p>
          <a:p>
            <a:endParaRPr lang="en-GB" dirty="0"/>
          </a:p>
          <a:p>
            <a:r>
              <a:rPr lang="en-GB" b="1" dirty="0"/>
              <a:t>Talents and interests</a:t>
            </a:r>
          </a:p>
          <a:p>
            <a:r>
              <a:rPr lang="en-GB" b="1" dirty="0"/>
              <a:t>Individual</a:t>
            </a:r>
            <a:r>
              <a:rPr lang="en-GB" dirty="0"/>
              <a:t>: What talents does this young person have and does she have any particular interests?</a:t>
            </a:r>
          </a:p>
          <a:p>
            <a:r>
              <a:rPr lang="en-GB" b="1" dirty="0"/>
              <a:t>Family</a:t>
            </a:r>
            <a:r>
              <a:rPr lang="en-GB" dirty="0"/>
              <a:t>: Do carers encourage the development and expression of talents and interests?</a:t>
            </a:r>
          </a:p>
          <a:p>
            <a:r>
              <a:rPr lang="en-GB" b="1" dirty="0"/>
              <a:t>Community</a:t>
            </a:r>
            <a:r>
              <a:rPr lang="en-GB" dirty="0"/>
              <a:t>: What opportunities are there in the wider community for the nurturing of this young person’s talents and interests?</a:t>
            </a:r>
          </a:p>
          <a:p>
            <a:endParaRPr lang="en-GB" dirty="0"/>
          </a:p>
          <a:p>
            <a:r>
              <a:rPr lang="en-GB" b="1" dirty="0"/>
              <a:t>Positive values</a:t>
            </a:r>
          </a:p>
          <a:p>
            <a:r>
              <a:rPr lang="en-GB" b="1" dirty="0"/>
              <a:t>Individual</a:t>
            </a:r>
            <a:r>
              <a:rPr lang="en-GB" dirty="0"/>
              <a:t>: What level of moral reasoning does this young person show, what understanding of his or her own feelings and what ability to empathise with those of others?</a:t>
            </a:r>
          </a:p>
          <a:p>
            <a:r>
              <a:rPr lang="en-GB" b="1" dirty="0"/>
              <a:t>Family</a:t>
            </a:r>
            <a:r>
              <a:rPr lang="en-GB" dirty="0"/>
              <a:t>: What level of helping behaviour does this young person show?</a:t>
            </a:r>
          </a:p>
          <a:p>
            <a:r>
              <a:rPr lang="en-GB" b="1" dirty="0"/>
              <a:t>Community</a:t>
            </a:r>
            <a:r>
              <a:rPr lang="en-GB" dirty="0"/>
              <a:t>: What level of comforting or sharing or more general pro-social behaviour does this young person show?</a:t>
            </a:r>
          </a:p>
          <a:p>
            <a:endParaRPr lang="en-GB" dirty="0"/>
          </a:p>
          <a:p>
            <a:r>
              <a:rPr lang="en-GB" b="1" dirty="0"/>
              <a:t>Social competencies</a:t>
            </a:r>
          </a:p>
          <a:p>
            <a:r>
              <a:rPr lang="en-GB" b="1" dirty="0"/>
              <a:t>Individual</a:t>
            </a:r>
            <a:r>
              <a:rPr lang="en-GB" dirty="0"/>
              <a:t>: To what extent do this young person’s personal characteristics contribute to his or her level of social competence?</a:t>
            </a:r>
          </a:p>
          <a:p>
            <a:r>
              <a:rPr lang="en-GB" b="1" dirty="0"/>
              <a:t>Family</a:t>
            </a:r>
            <a:r>
              <a:rPr lang="en-GB" dirty="0"/>
              <a:t>: To what extent do carers encourage social competencies?</a:t>
            </a:r>
          </a:p>
          <a:p>
            <a:r>
              <a:rPr lang="en-GB" b="1" dirty="0"/>
              <a:t>Community</a:t>
            </a:r>
            <a:r>
              <a:rPr lang="en-GB" dirty="0"/>
              <a:t>: What opportunities does this young person have to develop competence in a wider social environment?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3A5D-8993-4B56-A2B7-934DA27342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93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r>
              <a:rPr lang="en-GB" dirty="0"/>
              <a:t>Ask ELSAs to remember back to their discussions about friendship groups and what you could do to support  the development of belonging and social acceptance.  They had small group </a:t>
            </a:r>
            <a:r>
              <a:rPr lang="en-GB" dirty="0" err="1"/>
              <a:t>discussuins</a:t>
            </a:r>
            <a:r>
              <a:rPr lang="en-GB" dirty="0"/>
              <a:t> with other for this.</a:t>
            </a:r>
          </a:p>
          <a:p>
            <a:endParaRPr lang="en-GB" dirty="0"/>
          </a:p>
          <a:p>
            <a:r>
              <a:rPr lang="en-GB" dirty="0"/>
              <a:t>Attachment was covered in detail in the summer, and strengths and abilities.</a:t>
            </a:r>
          </a:p>
          <a:p>
            <a:endParaRPr lang="en-GB" dirty="0"/>
          </a:p>
          <a:p>
            <a:r>
              <a:rPr lang="en-GB" dirty="0"/>
              <a:t>This short session will look at social belonging and two activities/interventions that could be introduced to improve this.</a:t>
            </a:r>
          </a:p>
          <a:p>
            <a:endParaRPr lang="en-GB" dirty="0"/>
          </a:p>
          <a:p>
            <a:r>
              <a:rPr lang="en-GB" dirty="0"/>
              <a:t>Recap on:</a:t>
            </a:r>
          </a:p>
          <a:p>
            <a:r>
              <a:rPr lang="en-GB" sz="1200" dirty="0">
                <a:latin typeface="+mn-lt"/>
                <a:cs typeface="+mn-cs"/>
              </a:rPr>
              <a:t>What does your school do already to support developing friendships and sense of  belonging?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ABD6E-18DE-1F4A-8EC2-44EC5B1F1B6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15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79FB-E2DC-4C17-9ABD-94585CD8E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5AF9B-DD3C-4907-831B-C8B0EFA01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7539A-64F6-40F8-8C00-15B43242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40254-66FF-40C4-8672-0E88F26C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79AEE-DA67-4767-A49A-B39B3F0D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04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2F824-718D-4375-8EA9-1D921435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C28AF-839A-4A84-B819-5EFD30F04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B159E-37A4-4F4C-AB32-62908C6A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E0D7B-0F7E-4DCB-A602-A55E91984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38A06-3A23-4499-8649-85B52753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0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E50B5-724A-4E2B-B427-1B311BFBD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BFF92-968D-4DFD-AFB9-42D994FDC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B777-1A8B-4626-98E4-AA8A1C62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9CCAD-6B05-47AA-8BCF-62B1EF84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9A33C-CD83-43B0-B30F-B8682B8F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13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6BB7-2806-4A4A-859F-D2F0FBB1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0239C-AFF2-4072-8131-3F9C1F9FE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6DD7-ECE6-4D2B-A707-04461F67C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8A96-E6A8-49BD-A498-476C9FAF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CB00C-3BDA-41E6-B739-A34B734C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07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D296-ED1D-4E8C-BD3B-28A94BED2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490C7-BFC8-4437-A1F6-046FAE562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1ECC9-2144-47BA-9EE4-A9C4F7B0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1544A-D782-46F0-822D-9AD8CEEC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293AD-BC2F-48B7-A07D-69C5FAD4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27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D776-D215-4F79-9B89-28C18D45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80C67-1C37-417D-B5E0-D34C02D15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73ECB-C517-4C05-B414-E7B7DAEC5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472C9-D4DF-477E-BD78-DAF6D2E9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4FFC3-CB28-4D6C-B41B-8F9F1083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770AB-BA97-4B91-8A5F-6E562EDD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49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8355D-A68A-40CE-B5C9-C1D732CE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D9B56-22B4-492E-9811-96FD1723D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F3B3A-C727-48AE-8AA6-B1D8478DE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5045F-7EBF-4677-8E67-C453BBA2B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709655-9AB1-4806-A881-58D0D32BB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271FAD-7BBD-4E4B-BB63-7DFDA317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8E2CC3-C7AA-4322-BEA6-BB5071C1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5DFF13-C5F1-4A2E-9BD4-37274AE1E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AB07-DABC-4E37-9E77-306DC9439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AEC779-0643-48C8-A8C5-CFF375502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4F743-D172-47BC-A270-C8198739F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51B35-BF3D-409B-9875-AA089220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0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50C620-7CE4-4D34-BABF-B8ED5472C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E9762-61D7-4791-8154-C0282851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43DF6-84E9-4FE0-9CE6-4773F8F0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6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0DA8-EBFA-406D-8A6F-886370F7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6CD94-6C4D-4284-A8E7-0AC50F9EC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3918C-A250-4AE2-97AB-C4239F9E1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88F00-5180-4323-92B3-E5494C93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6C3F7-7FC5-42A5-B017-4F35CE1E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2835D-4833-403B-91DE-775236C1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6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7220-EAF5-425C-B868-BDB2D405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2A8CB0-FBAC-4D01-B98F-050F13863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2F87D-64EC-4C0E-B289-193938395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D13A8-A1B5-40AD-A202-71B7F19C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B8BA3-2281-4BC6-B01E-42B1364C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7C385-2152-40FC-87BA-46C86D01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51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F7540D-3471-4929-A3E3-838AE7542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FC581-063B-45AB-B77B-FE6123206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B75F6-5D63-47D0-8834-B0034453F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93E-8213-44C4-94F4-53356D4F3FE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DCDF-2A89-4396-A91B-DEAA6ED33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E91AD-54F7-4C27-B8B9-113A64C55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BB5F-6839-4AF2-A67A-3CAA6F1D36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29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lsi.org.uk/__data/assets/pdf_file/0007/66166/Resilience-Toolkit-Combined.pd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HtWDNmaC_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7184-383D-40C8-A31C-B7FD49984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61" y="241320"/>
            <a:ext cx="4652035" cy="2647654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n-lt"/>
              </a:rPr>
              <a:t>Exploring Young People’s Resilience</a:t>
            </a:r>
            <a:r>
              <a:rPr lang="en-GB" b="1" dirty="0">
                <a:solidFill>
                  <a:schemeClr val="tx2"/>
                </a:solidFill>
              </a:rPr>
              <a:t/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/>
            </a:r>
            <a:br>
              <a:rPr lang="en-GB" b="1" dirty="0">
                <a:solidFill>
                  <a:schemeClr val="tx2"/>
                </a:solidFill>
              </a:rPr>
            </a:b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6B46E8E-2A2B-49CF-84C5-BB12469D1E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12001" r="-2183" b="-7461"/>
          <a:stretch/>
        </p:blipFill>
        <p:spPr>
          <a:xfrm>
            <a:off x="5268871" y="66261"/>
            <a:ext cx="6923129" cy="663202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BCCF212-7218-4EB0-8D68-CD8C88C5FA38}"/>
              </a:ext>
            </a:extLst>
          </p:cNvPr>
          <p:cNvSpPr/>
          <p:nvPr/>
        </p:nvSpPr>
        <p:spPr>
          <a:xfrm>
            <a:off x="256937" y="2024866"/>
            <a:ext cx="6096001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It is important to consider factors at all levels;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Individual Factors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Family Factors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School Community Factors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This means we can gain a realistic picture of a </a:t>
            </a:r>
            <a:br>
              <a:rPr lang="en-GB" sz="2000" dirty="0">
                <a:solidFill>
                  <a:schemeClr val="tx2"/>
                </a:solidFill>
              </a:rPr>
            </a:br>
            <a:r>
              <a:rPr lang="en-GB" sz="2000" dirty="0">
                <a:solidFill>
                  <a:schemeClr val="tx2"/>
                </a:solidFill>
              </a:rPr>
              <a:t>young person’s strengths and protective factors as </a:t>
            </a:r>
            <a:br>
              <a:rPr lang="en-GB" sz="2000" dirty="0">
                <a:solidFill>
                  <a:schemeClr val="tx2"/>
                </a:solidFill>
              </a:rPr>
            </a:br>
            <a:r>
              <a:rPr lang="en-GB" sz="2000" dirty="0">
                <a:solidFill>
                  <a:schemeClr val="tx2"/>
                </a:solidFill>
              </a:rPr>
              <a:t>well as areas for further support or skill development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This helps us to respond holistically</a:t>
            </a:r>
            <a:endParaRPr lang="en-GB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253BDD-43DC-428B-901E-B4172CD14C2E}"/>
              </a:ext>
            </a:extLst>
          </p:cNvPr>
          <p:cNvSpPr txBox="1"/>
          <p:nvPr/>
        </p:nvSpPr>
        <p:spPr>
          <a:xfrm>
            <a:off x="6453809" y="5868409"/>
            <a:ext cx="5340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Headstart</a:t>
            </a:r>
            <a:r>
              <a:rPr lang="en-GB" dirty="0"/>
              <a:t> Framework –taken from </a:t>
            </a:r>
            <a:r>
              <a:rPr lang="en-GB" dirty="0">
                <a:hlinkClick r:id="rId3"/>
              </a:rPr>
              <a:t>https://www.kelsi.org.uk/__data/assets/pdf_file/0007/66166/Resilience-Toolkit-Combined.pdf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141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23D50832-E837-4690-BFCB-7803204EA2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12001" r="-2183" b="-7461"/>
          <a:stretch/>
        </p:blipFill>
        <p:spPr>
          <a:xfrm>
            <a:off x="4138343" y="2025963"/>
            <a:ext cx="3773337" cy="3614674"/>
          </a:xfrm>
          <a:prstGeom prst="rect">
            <a:avLst/>
          </a:prstGeom>
        </p:spPr>
      </p:pic>
      <p:sp>
        <p:nvSpPr>
          <p:cNvPr id="12" name="Callout: Line 11">
            <a:extLst>
              <a:ext uri="{FF2B5EF4-FFF2-40B4-BE49-F238E27FC236}">
                <a16:creationId xmlns:a16="http://schemas.microsoft.com/office/drawing/2014/main" id="{6297B4CD-4340-44C6-8ACD-01894927ADC7}"/>
              </a:ext>
            </a:extLst>
          </p:cNvPr>
          <p:cNvSpPr/>
          <p:nvPr/>
        </p:nvSpPr>
        <p:spPr>
          <a:xfrm>
            <a:off x="7381332" y="67637"/>
            <a:ext cx="4691270" cy="2265765"/>
          </a:xfrm>
          <a:prstGeom prst="borderCallout1">
            <a:avLst>
              <a:gd name="adj1" fmla="val 77734"/>
              <a:gd name="adj2" fmla="val -537"/>
              <a:gd name="adj3" fmla="val 100505"/>
              <a:gd name="adj4" fmla="val -11153"/>
            </a:avLst>
          </a:prstGeom>
          <a:solidFill>
            <a:srgbClr val="FFCCFF"/>
          </a:solidFill>
          <a:ln>
            <a:solidFill>
              <a:srgbClr val="AB0D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A Secure Base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b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Does the young person appear to feel secure and confident?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Do the young person’s parents/carers provide the young person with a sense of security? What are the family relationships like? 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What about school helps this young person feel secure? Could more be done?</a:t>
            </a:r>
          </a:p>
        </p:txBody>
      </p:sp>
      <p:sp>
        <p:nvSpPr>
          <p:cNvPr id="14" name="Callout: Line 13">
            <a:extLst>
              <a:ext uri="{FF2B5EF4-FFF2-40B4-BE49-F238E27FC236}">
                <a16:creationId xmlns:a16="http://schemas.microsoft.com/office/drawing/2014/main" id="{1A486CA5-DDBC-420C-8BEB-DC5E098F0A79}"/>
              </a:ext>
            </a:extLst>
          </p:cNvPr>
          <p:cNvSpPr/>
          <p:nvPr/>
        </p:nvSpPr>
        <p:spPr>
          <a:xfrm>
            <a:off x="7773920" y="2381447"/>
            <a:ext cx="4357544" cy="2160183"/>
          </a:xfrm>
          <a:prstGeom prst="borderCallout1">
            <a:avLst>
              <a:gd name="adj1" fmla="val 49358"/>
              <a:gd name="adj2" fmla="val 383"/>
              <a:gd name="adj3" fmla="val 49800"/>
              <a:gd name="adj4" fmla="val -6297"/>
            </a:avLst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Education </a:t>
            </a:r>
            <a:endParaRPr lang="en-GB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does the young person show curiosity and interest in learning? 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To what extent do parents support the young person’s learning at home?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What opportunities are there in the wider environment to support or develop the young person’s interests or curiosity?</a:t>
            </a:r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300FCA50-C9A1-4ADF-8968-95F632ABB5D6}"/>
              </a:ext>
            </a:extLst>
          </p:cNvPr>
          <p:cNvSpPr/>
          <p:nvPr/>
        </p:nvSpPr>
        <p:spPr>
          <a:xfrm>
            <a:off x="7302434" y="4599848"/>
            <a:ext cx="4691270" cy="2160182"/>
          </a:xfrm>
          <a:prstGeom prst="borderCallout1">
            <a:avLst>
              <a:gd name="adj1" fmla="val 45748"/>
              <a:gd name="adj2" fmla="val 63"/>
              <a:gd name="adj3" fmla="val 12511"/>
              <a:gd name="adj4" fmla="val -10284"/>
            </a:avLst>
          </a:prstGeom>
          <a:solidFill>
            <a:srgbClr val="FFCCFF"/>
          </a:solidFill>
          <a:ln>
            <a:solidFill>
              <a:srgbClr val="AB0D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Friendships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What strengths does this young person have that help with making and keeping friends?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To what extent do the young person’s carers support the development of friendships?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What are the young person’s friendships like at the moment in school?</a:t>
            </a:r>
          </a:p>
        </p:txBody>
      </p:sp>
      <p:sp>
        <p:nvSpPr>
          <p:cNvPr id="18" name="Callout: Double Bent Line 17">
            <a:extLst>
              <a:ext uri="{FF2B5EF4-FFF2-40B4-BE49-F238E27FC236}">
                <a16:creationId xmlns:a16="http://schemas.microsoft.com/office/drawing/2014/main" id="{A249831D-3C77-4E29-9D2A-3B7E81088DDA}"/>
              </a:ext>
            </a:extLst>
          </p:cNvPr>
          <p:cNvSpPr/>
          <p:nvPr/>
        </p:nvSpPr>
        <p:spPr>
          <a:xfrm>
            <a:off x="109254" y="4942133"/>
            <a:ext cx="5137995" cy="1911415"/>
          </a:xfrm>
          <a:prstGeom prst="borderCallout3">
            <a:avLst>
              <a:gd name="adj1" fmla="val 27523"/>
              <a:gd name="adj2" fmla="val 561"/>
              <a:gd name="adj3" fmla="val 865"/>
              <a:gd name="adj4" fmla="val 171"/>
              <a:gd name="adj5" fmla="val 217"/>
              <a:gd name="adj6" fmla="val 84273"/>
              <a:gd name="adj7" fmla="val -12725"/>
              <a:gd name="adj8" fmla="val 90775"/>
            </a:avLst>
          </a:prstGeom>
          <a:solidFill>
            <a:srgbClr val="ECF5E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Talents and Interests</a:t>
            </a:r>
          </a:p>
          <a:p>
            <a:r>
              <a:rPr lang="en-GB" b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What talents / interests does this young person have?</a:t>
            </a:r>
          </a:p>
          <a:p>
            <a:r>
              <a:rPr lang="en-GB" b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Do parents/carers encourage the development and expression of talents and interests?</a:t>
            </a:r>
          </a:p>
          <a:p>
            <a:r>
              <a:rPr lang="en-GB" b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What opportunities are there in school for nurturing and celebrating these?</a:t>
            </a:r>
          </a:p>
        </p:txBody>
      </p:sp>
      <p:sp>
        <p:nvSpPr>
          <p:cNvPr id="19" name="Callout: Bent Line 18">
            <a:extLst>
              <a:ext uri="{FF2B5EF4-FFF2-40B4-BE49-F238E27FC236}">
                <a16:creationId xmlns:a16="http://schemas.microsoft.com/office/drawing/2014/main" id="{079CE3BA-CB67-4129-ACF9-B0FA9D45DB5D}"/>
              </a:ext>
            </a:extLst>
          </p:cNvPr>
          <p:cNvSpPr/>
          <p:nvPr/>
        </p:nvSpPr>
        <p:spPr>
          <a:xfrm>
            <a:off x="109254" y="2330549"/>
            <a:ext cx="3521842" cy="2541244"/>
          </a:xfrm>
          <a:prstGeom prst="borderCallout2">
            <a:avLst>
              <a:gd name="adj1" fmla="val 26918"/>
              <a:gd name="adj2" fmla="val -178"/>
              <a:gd name="adj3" fmla="val 100627"/>
              <a:gd name="adj4" fmla="val -126"/>
              <a:gd name="adj5" fmla="val 100102"/>
              <a:gd name="adj6" fmla="val 1637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Positive values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How much does he/she  understand the values of your school community? To what ability can he/she empathise with others?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 &amp; Community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What level of helpful or pro-social behaviours does this young person show with others?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5555B2B-DE4A-4082-A5FA-04365BA73422}"/>
              </a:ext>
            </a:extLst>
          </p:cNvPr>
          <p:cNvCxnSpPr>
            <a:cxnSpLocks/>
          </p:cNvCxnSpPr>
          <p:nvPr/>
        </p:nvCxnSpPr>
        <p:spPr>
          <a:xfrm>
            <a:off x="3631096" y="3623489"/>
            <a:ext cx="758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Callout: Double Bent Line 24">
            <a:extLst>
              <a:ext uri="{FF2B5EF4-FFF2-40B4-BE49-F238E27FC236}">
                <a16:creationId xmlns:a16="http://schemas.microsoft.com/office/drawing/2014/main" id="{C3E6F89B-926B-4AC5-946C-2BD1D2DE4D25}"/>
              </a:ext>
            </a:extLst>
          </p:cNvPr>
          <p:cNvSpPr/>
          <p:nvPr/>
        </p:nvSpPr>
        <p:spPr>
          <a:xfrm>
            <a:off x="109255" y="23408"/>
            <a:ext cx="5039520" cy="2265757"/>
          </a:xfrm>
          <a:prstGeom prst="borderCallout3">
            <a:avLst>
              <a:gd name="adj1" fmla="val 1063"/>
              <a:gd name="adj2" fmla="val 719"/>
              <a:gd name="adj3" fmla="val 99256"/>
              <a:gd name="adj4" fmla="val 144"/>
              <a:gd name="adj5" fmla="val 100610"/>
              <a:gd name="adj6" fmla="val 82131"/>
              <a:gd name="adj7" fmla="val 114029"/>
              <a:gd name="adj8" fmla="val 92172"/>
            </a:avLst>
          </a:prstGeom>
          <a:solidFill>
            <a:srgbClr val="ECFCFE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Social competencies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To what extent does this young person’s level of emotional literacy and social skill help him/her to maintain positive social experiences?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To what extent do parents/carers encourage socialisation at home?</a:t>
            </a: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What social opportunities does this young person have at school to extend his/her skills?</a:t>
            </a:r>
          </a:p>
        </p:txBody>
      </p:sp>
    </p:spTree>
    <p:extLst>
      <p:ext uri="{BB962C8B-B14F-4D97-AF65-F5344CB8AC3E}">
        <p14:creationId xmlns:p14="http://schemas.microsoft.com/office/powerpoint/2010/main" val="214316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23D50832-E837-4690-BFCB-7803204EA2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12001" r="-2183" b="-7461"/>
          <a:stretch/>
        </p:blipFill>
        <p:spPr>
          <a:xfrm>
            <a:off x="4138343" y="2025963"/>
            <a:ext cx="3773337" cy="3614674"/>
          </a:xfrm>
          <a:prstGeom prst="rect">
            <a:avLst/>
          </a:prstGeom>
        </p:spPr>
      </p:pic>
      <p:sp>
        <p:nvSpPr>
          <p:cNvPr id="12" name="Callout: Line 11">
            <a:extLst>
              <a:ext uri="{FF2B5EF4-FFF2-40B4-BE49-F238E27FC236}">
                <a16:creationId xmlns:a16="http://schemas.microsoft.com/office/drawing/2014/main" id="{6297B4CD-4340-44C6-8ACD-01894927ADC7}"/>
              </a:ext>
            </a:extLst>
          </p:cNvPr>
          <p:cNvSpPr/>
          <p:nvPr/>
        </p:nvSpPr>
        <p:spPr>
          <a:xfrm>
            <a:off x="7391475" y="24279"/>
            <a:ext cx="4691270" cy="2265765"/>
          </a:xfrm>
          <a:prstGeom prst="borderCallout1">
            <a:avLst>
              <a:gd name="adj1" fmla="val 77734"/>
              <a:gd name="adj2" fmla="val -537"/>
              <a:gd name="adj3" fmla="val 100505"/>
              <a:gd name="adj4" fmla="val -11153"/>
            </a:avLst>
          </a:prstGeom>
          <a:solidFill>
            <a:srgbClr val="FFCCFF"/>
          </a:solidFill>
          <a:ln>
            <a:solidFill>
              <a:srgbClr val="AB0D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A Secure Base</a:t>
            </a:r>
          </a:p>
          <a:p>
            <a:pPr algn="ctr"/>
            <a:endParaRPr lang="en-GB" b="1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b="1" dirty="0">
                <a:solidFill>
                  <a:schemeClr val="tx2"/>
                </a:solidFill>
                <a:latin typeface="+mj-lt"/>
              </a:rPr>
              <a:t>: </a:t>
            </a:r>
            <a:endParaRPr lang="en-GB" dirty="0">
              <a:solidFill>
                <a:schemeClr val="tx2"/>
              </a:solidFill>
              <a:latin typeface="+mj-lt"/>
            </a:endParaRPr>
          </a:p>
          <a:p>
            <a:endParaRPr lang="en-GB" b="1" i="1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en-GB" i="1" dirty="0">
              <a:solidFill>
                <a:schemeClr val="tx2"/>
              </a:solidFill>
              <a:latin typeface="+mj-lt"/>
            </a:endParaRP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</a:t>
            </a:r>
          </a:p>
        </p:txBody>
      </p:sp>
      <p:sp>
        <p:nvSpPr>
          <p:cNvPr id="14" name="Callout: Line 13">
            <a:extLst>
              <a:ext uri="{FF2B5EF4-FFF2-40B4-BE49-F238E27FC236}">
                <a16:creationId xmlns:a16="http://schemas.microsoft.com/office/drawing/2014/main" id="{1A486CA5-DDBC-420C-8BEB-DC5E098F0A79}"/>
              </a:ext>
            </a:extLst>
          </p:cNvPr>
          <p:cNvSpPr/>
          <p:nvPr/>
        </p:nvSpPr>
        <p:spPr>
          <a:xfrm>
            <a:off x="7773920" y="2381447"/>
            <a:ext cx="4357544" cy="2160183"/>
          </a:xfrm>
          <a:prstGeom prst="borderCallout1">
            <a:avLst>
              <a:gd name="adj1" fmla="val 49358"/>
              <a:gd name="adj2" fmla="val 383"/>
              <a:gd name="adj3" fmla="val 49800"/>
              <a:gd name="adj4" fmla="val -6297"/>
            </a:avLst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Education </a:t>
            </a:r>
          </a:p>
          <a:p>
            <a:pPr algn="ctr"/>
            <a:endParaRPr lang="en-GB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 </a:t>
            </a:r>
            <a:endParaRPr lang="en-GB" dirty="0">
              <a:solidFill>
                <a:schemeClr val="tx2"/>
              </a:solidFill>
              <a:latin typeface="+mj-lt"/>
            </a:endParaRP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</a:t>
            </a: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</a:t>
            </a: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300FCA50-C9A1-4ADF-8968-95F632ABB5D6}"/>
              </a:ext>
            </a:extLst>
          </p:cNvPr>
          <p:cNvSpPr/>
          <p:nvPr/>
        </p:nvSpPr>
        <p:spPr>
          <a:xfrm>
            <a:off x="7302434" y="4599848"/>
            <a:ext cx="4691270" cy="2160182"/>
          </a:xfrm>
          <a:prstGeom prst="borderCallout1">
            <a:avLst>
              <a:gd name="adj1" fmla="val 45748"/>
              <a:gd name="adj2" fmla="val 63"/>
              <a:gd name="adj3" fmla="val 12511"/>
              <a:gd name="adj4" fmla="val -10284"/>
            </a:avLst>
          </a:prstGeom>
          <a:solidFill>
            <a:srgbClr val="FFCCFF"/>
          </a:solidFill>
          <a:ln>
            <a:solidFill>
              <a:srgbClr val="AB0D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Friendships</a:t>
            </a:r>
          </a:p>
          <a:p>
            <a:pPr algn="ctr"/>
            <a:endParaRPr lang="en-GB" b="1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</a:t>
            </a: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 </a:t>
            </a:r>
          </a:p>
          <a:p>
            <a:endParaRPr lang="en-GB" b="1" i="1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" name="Callout: Double Bent Line 17">
            <a:extLst>
              <a:ext uri="{FF2B5EF4-FFF2-40B4-BE49-F238E27FC236}">
                <a16:creationId xmlns:a16="http://schemas.microsoft.com/office/drawing/2014/main" id="{A249831D-3C77-4E29-9D2A-3B7E81088DDA}"/>
              </a:ext>
            </a:extLst>
          </p:cNvPr>
          <p:cNvSpPr/>
          <p:nvPr/>
        </p:nvSpPr>
        <p:spPr>
          <a:xfrm>
            <a:off x="109254" y="4942133"/>
            <a:ext cx="5137995" cy="1911415"/>
          </a:xfrm>
          <a:prstGeom prst="borderCallout3">
            <a:avLst>
              <a:gd name="adj1" fmla="val 27523"/>
              <a:gd name="adj2" fmla="val 561"/>
              <a:gd name="adj3" fmla="val 865"/>
              <a:gd name="adj4" fmla="val 171"/>
              <a:gd name="adj5" fmla="val 217"/>
              <a:gd name="adj6" fmla="val 84273"/>
              <a:gd name="adj7" fmla="val -12725"/>
              <a:gd name="adj8" fmla="val 90775"/>
            </a:avLst>
          </a:prstGeom>
          <a:solidFill>
            <a:srgbClr val="ECF5E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Talents and Interests</a:t>
            </a:r>
          </a:p>
          <a:p>
            <a:r>
              <a:rPr lang="en-GB" b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</a:t>
            </a:r>
          </a:p>
          <a:p>
            <a:endParaRPr lang="en-GB" b="1" dirty="0">
              <a:solidFill>
                <a:schemeClr val="tx2"/>
              </a:solidFill>
              <a:latin typeface="+mj-lt"/>
            </a:endParaRPr>
          </a:p>
          <a:p>
            <a:r>
              <a:rPr lang="en-GB" b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</a:t>
            </a:r>
          </a:p>
          <a:p>
            <a:endParaRPr lang="en-GB" b="1" dirty="0">
              <a:solidFill>
                <a:schemeClr val="tx2"/>
              </a:solidFill>
              <a:latin typeface="+mj-lt"/>
            </a:endParaRPr>
          </a:p>
          <a:p>
            <a:r>
              <a:rPr lang="en-GB" b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Callout: Bent Line 18">
            <a:extLst>
              <a:ext uri="{FF2B5EF4-FFF2-40B4-BE49-F238E27FC236}">
                <a16:creationId xmlns:a16="http://schemas.microsoft.com/office/drawing/2014/main" id="{079CE3BA-CB67-4129-ACF9-B0FA9D45DB5D}"/>
              </a:ext>
            </a:extLst>
          </p:cNvPr>
          <p:cNvSpPr/>
          <p:nvPr/>
        </p:nvSpPr>
        <p:spPr>
          <a:xfrm>
            <a:off x="109254" y="2330549"/>
            <a:ext cx="3521842" cy="2541244"/>
          </a:xfrm>
          <a:prstGeom prst="borderCallout2">
            <a:avLst>
              <a:gd name="adj1" fmla="val 26918"/>
              <a:gd name="adj2" fmla="val -178"/>
              <a:gd name="adj3" fmla="val 100627"/>
              <a:gd name="adj4" fmla="val -126"/>
              <a:gd name="adj5" fmla="val 100102"/>
              <a:gd name="adj6" fmla="val 1637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Positive values</a:t>
            </a:r>
          </a:p>
          <a:p>
            <a:pPr algn="ctr"/>
            <a:endParaRPr lang="en-GB" b="1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en-GB" i="1" dirty="0">
              <a:solidFill>
                <a:schemeClr val="tx2"/>
              </a:solidFill>
              <a:latin typeface="+mj-lt"/>
            </a:endParaRPr>
          </a:p>
          <a:p>
            <a:endParaRPr lang="en-GB" i="1" dirty="0">
              <a:solidFill>
                <a:schemeClr val="tx2"/>
              </a:solidFill>
              <a:latin typeface="+mj-lt"/>
            </a:endParaRPr>
          </a:p>
          <a:p>
            <a:endParaRPr lang="en-GB" i="1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 &amp; Community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5555B2B-DE4A-4082-A5FA-04365BA73422}"/>
              </a:ext>
            </a:extLst>
          </p:cNvPr>
          <p:cNvCxnSpPr>
            <a:cxnSpLocks/>
          </p:cNvCxnSpPr>
          <p:nvPr/>
        </p:nvCxnSpPr>
        <p:spPr>
          <a:xfrm>
            <a:off x="3631096" y="3623489"/>
            <a:ext cx="7580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Callout: Double Bent Line 24">
            <a:extLst>
              <a:ext uri="{FF2B5EF4-FFF2-40B4-BE49-F238E27FC236}">
                <a16:creationId xmlns:a16="http://schemas.microsoft.com/office/drawing/2014/main" id="{C3E6F89B-926B-4AC5-946C-2BD1D2DE4D25}"/>
              </a:ext>
            </a:extLst>
          </p:cNvPr>
          <p:cNvSpPr/>
          <p:nvPr/>
        </p:nvSpPr>
        <p:spPr>
          <a:xfrm>
            <a:off x="109255" y="23408"/>
            <a:ext cx="5039520" cy="2265757"/>
          </a:xfrm>
          <a:prstGeom prst="borderCallout3">
            <a:avLst>
              <a:gd name="adj1" fmla="val 1063"/>
              <a:gd name="adj2" fmla="val 719"/>
              <a:gd name="adj3" fmla="val 99256"/>
              <a:gd name="adj4" fmla="val 144"/>
              <a:gd name="adj5" fmla="val 100610"/>
              <a:gd name="adj6" fmla="val 82131"/>
              <a:gd name="adj7" fmla="val 114029"/>
              <a:gd name="adj8" fmla="val 92172"/>
            </a:avLst>
          </a:prstGeom>
          <a:solidFill>
            <a:srgbClr val="ECFCFE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+mj-lt"/>
              </a:rPr>
              <a:t>Social competencies</a:t>
            </a:r>
          </a:p>
          <a:p>
            <a:pPr algn="ctr"/>
            <a:endParaRPr lang="en-GB" b="1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Individual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en-GB" b="1" i="1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Family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: </a:t>
            </a:r>
          </a:p>
          <a:p>
            <a:endParaRPr lang="en-GB" b="1" i="1" dirty="0">
              <a:solidFill>
                <a:schemeClr val="tx2"/>
              </a:solidFill>
              <a:latin typeface="+mj-lt"/>
            </a:endParaRPr>
          </a:p>
          <a:p>
            <a:r>
              <a:rPr lang="en-GB" b="1" i="1" dirty="0">
                <a:solidFill>
                  <a:schemeClr val="tx2"/>
                </a:solidFill>
                <a:latin typeface="+mj-lt"/>
              </a:rPr>
              <a:t>Community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en-GB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C43A46-AA5C-419E-9CFB-BD50E752736B}"/>
              </a:ext>
            </a:extLst>
          </p:cNvPr>
          <p:cNvSpPr txBox="1"/>
          <p:nvPr/>
        </p:nvSpPr>
        <p:spPr>
          <a:xfrm>
            <a:off x="5604930" y="67637"/>
            <a:ext cx="169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[</a:t>
            </a:r>
            <a:r>
              <a:rPr lang="en-GB" u="sng" dirty="0">
                <a:solidFill>
                  <a:schemeClr val="bg2">
                    <a:lumMod val="75000"/>
                  </a:schemeClr>
                </a:solidFill>
              </a:rPr>
              <a:t>CYP NAME</a:t>
            </a:r>
            <a:r>
              <a:rPr lang="en-GB" u="sng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5439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F8A1230-992A-4A41-A4DD-3579520654EF}"/>
              </a:ext>
            </a:extLst>
          </p:cNvPr>
          <p:cNvSpPr txBox="1">
            <a:spLocks/>
          </p:cNvSpPr>
          <p:nvPr/>
        </p:nvSpPr>
        <p:spPr>
          <a:xfrm>
            <a:off x="654832" y="600139"/>
            <a:ext cx="8229600" cy="474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For a child to become more </a:t>
            </a:r>
            <a:r>
              <a:rPr lang="en-GB" b="1" dirty="0">
                <a:solidFill>
                  <a:srgbClr val="7030A0"/>
                </a:solidFill>
              </a:rPr>
              <a:t>resilient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we need to build their sense of:</a:t>
            </a:r>
          </a:p>
          <a:p>
            <a:endParaRPr lang="en-GB" dirty="0"/>
          </a:p>
          <a:p>
            <a:r>
              <a:rPr lang="en-GB" dirty="0"/>
              <a:t>Belonging 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    (sense of connectedness and being accepted)</a:t>
            </a:r>
          </a:p>
          <a:p>
            <a:r>
              <a:rPr lang="en-GB" dirty="0"/>
              <a:t>Belief in own their strengths and abilities </a:t>
            </a:r>
            <a:br>
              <a:rPr lang="en-GB" dirty="0"/>
            </a:br>
            <a:r>
              <a:rPr lang="en-GB" dirty="0">
                <a:solidFill>
                  <a:srgbClr val="7030A0"/>
                </a:solidFill>
              </a:rPr>
              <a:t>(self-esteem)</a:t>
            </a:r>
          </a:p>
          <a:p>
            <a:r>
              <a:rPr lang="en-GB" dirty="0"/>
              <a:t>Emotional security</a:t>
            </a:r>
            <a:br>
              <a:rPr lang="en-GB" dirty="0"/>
            </a:br>
            <a:r>
              <a:rPr lang="en-GB" dirty="0">
                <a:solidFill>
                  <a:srgbClr val="7030A0"/>
                </a:solidFill>
              </a:rPr>
              <a:t>(attachment)</a:t>
            </a:r>
          </a:p>
        </p:txBody>
      </p:sp>
    </p:spTree>
    <p:extLst>
      <p:ext uri="{BB962C8B-B14F-4D97-AF65-F5344CB8AC3E}">
        <p14:creationId xmlns:p14="http://schemas.microsoft.com/office/powerpoint/2010/main" val="98634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FFAF2BC-6713-4645-83B5-D228DEF3738D}"/>
              </a:ext>
            </a:extLst>
          </p:cNvPr>
          <p:cNvSpPr txBox="1">
            <a:spLocks/>
          </p:cNvSpPr>
          <p:nvPr/>
        </p:nvSpPr>
        <p:spPr>
          <a:xfrm>
            <a:off x="0" y="139621"/>
            <a:ext cx="6526822" cy="86409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450"/>
              </a:spcAft>
            </a:pPr>
            <a:r>
              <a:rPr lang="en-US" sz="4000" dirty="0"/>
              <a:t>Why is Belonging important?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E04D1-D950-4AB1-981B-436A1D7E1ABF}"/>
              </a:ext>
            </a:extLst>
          </p:cNvPr>
          <p:cNvSpPr/>
          <p:nvPr/>
        </p:nvSpPr>
        <p:spPr>
          <a:xfrm>
            <a:off x="431471" y="2059090"/>
            <a:ext cx="7697963" cy="43924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450"/>
              </a:spcAft>
            </a:pPr>
            <a:r>
              <a:rPr lang="en-US" sz="3200" dirty="0"/>
              <a:t>“</a:t>
            </a:r>
            <a:r>
              <a:rPr lang="en-US" sz="3000" dirty="0"/>
              <a:t>Generally, for a child to flourish and achieve in school they need to feel that they belong and are a valued part of the school community.</a:t>
            </a:r>
          </a:p>
          <a:p>
            <a:pPr algn="just">
              <a:lnSpc>
                <a:spcPct val="90000"/>
              </a:lnSpc>
              <a:spcAft>
                <a:spcPts val="450"/>
              </a:spcAft>
            </a:pPr>
            <a:endParaRPr lang="en-US" sz="3000" dirty="0"/>
          </a:p>
          <a:p>
            <a:pPr algn="just">
              <a:lnSpc>
                <a:spcPct val="90000"/>
              </a:lnSpc>
              <a:spcAft>
                <a:spcPts val="450"/>
              </a:spcAft>
            </a:pPr>
            <a:r>
              <a:rPr lang="en-US" sz="3000" dirty="0"/>
              <a:t>School belonging (or “school connectedness”) involves feeling ’personally accepted, respected, included, and supported by others in the school social environment</a:t>
            </a:r>
            <a:r>
              <a:rPr lang="en-US" sz="2200" dirty="0"/>
              <a:t>” </a:t>
            </a:r>
          </a:p>
          <a:p>
            <a:pPr algn="just">
              <a:lnSpc>
                <a:spcPct val="90000"/>
              </a:lnSpc>
              <a:spcAft>
                <a:spcPts val="450"/>
              </a:spcAft>
            </a:pPr>
            <a:endParaRPr lang="en-US" sz="2200" dirty="0"/>
          </a:p>
          <a:p>
            <a:pPr algn="r">
              <a:lnSpc>
                <a:spcPct val="90000"/>
              </a:lnSpc>
              <a:spcAft>
                <a:spcPts val="450"/>
              </a:spcAft>
            </a:pPr>
            <a:r>
              <a:rPr lang="en-US" sz="2200" i="1" dirty="0"/>
              <a:t>(Goodenow, 1993)</a:t>
            </a:r>
          </a:p>
          <a:p>
            <a:pPr indent="-171450" algn="just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i="1" dirty="0"/>
          </a:p>
          <a:p>
            <a:pPr indent="-171450" algn="just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482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48" y="122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Developing School Belonging &amp; Friendships</a:t>
            </a:r>
            <a:br>
              <a:rPr lang="en-GB" sz="4000" dirty="0"/>
            </a:br>
            <a:r>
              <a:rPr lang="en-GB" sz="4000" i="1" dirty="0"/>
              <a:t>Circle of Friends - Who Might Benefit?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995" y="1583829"/>
            <a:ext cx="5659306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7030A0"/>
                </a:solidFill>
              </a:rPr>
              <a:t>Children who are experiencing…</a:t>
            </a:r>
          </a:p>
          <a:p>
            <a:pPr marL="0" indent="0">
              <a:buNone/>
            </a:pPr>
            <a:r>
              <a:rPr lang="en-GB" sz="2400" dirty="0"/>
              <a:t>…Name calling, Teasing or Bullying</a:t>
            </a:r>
          </a:p>
          <a:p>
            <a:pPr marL="0" indent="0">
              <a:buNone/>
            </a:pPr>
            <a:r>
              <a:rPr lang="en-GB" sz="2400" dirty="0"/>
              <a:t>…Difficulties at lunch and break time</a:t>
            </a:r>
          </a:p>
          <a:p>
            <a:pPr marL="0" indent="0">
              <a:buNone/>
            </a:pPr>
            <a:r>
              <a:rPr lang="en-GB" sz="2400" dirty="0"/>
              <a:t>…Poor relationships with others</a:t>
            </a:r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20999982">
            <a:off x="614444" y="4079512"/>
            <a:ext cx="4906888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7030A0"/>
                </a:solidFill>
              </a:rPr>
              <a:t>Children who we would like to…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…Learn to cope with their feelings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…Use appropriate language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…Take part in lessons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…Learn how to say ‘no’ </a:t>
            </a: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3ACD27-CC8E-47C4-9B3B-140814207102}"/>
              </a:ext>
            </a:extLst>
          </p:cNvPr>
          <p:cNvSpPr/>
          <p:nvPr/>
        </p:nvSpPr>
        <p:spPr>
          <a:xfrm>
            <a:off x="6106343" y="3952128"/>
            <a:ext cx="52574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Children who find it difficult to…</a:t>
            </a:r>
          </a:p>
          <a:p>
            <a:pPr algn="ctr"/>
            <a:r>
              <a:rPr lang="en-GB" sz="2400" dirty="0">
                <a:solidFill>
                  <a:prstClr val="black"/>
                </a:solidFill>
              </a:rPr>
              <a:t>…Make new friends</a:t>
            </a:r>
          </a:p>
          <a:p>
            <a:pPr algn="ctr"/>
            <a:r>
              <a:rPr lang="en-GB" sz="2400" dirty="0">
                <a:solidFill>
                  <a:prstClr val="black"/>
                </a:solidFill>
              </a:rPr>
              <a:t>…Take Turns</a:t>
            </a:r>
          </a:p>
          <a:p>
            <a:pPr algn="ctr"/>
            <a:r>
              <a:rPr lang="en-GB" sz="2400" dirty="0">
                <a:solidFill>
                  <a:prstClr val="black"/>
                </a:solidFill>
              </a:rPr>
              <a:t>…Listen to others</a:t>
            </a:r>
          </a:p>
          <a:p>
            <a:pPr algn="ctr"/>
            <a:r>
              <a:rPr lang="en-GB" sz="2400" dirty="0">
                <a:solidFill>
                  <a:prstClr val="black"/>
                </a:solidFill>
              </a:rPr>
              <a:t>…Recognise others’ feelings</a:t>
            </a:r>
          </a:p>
        </p:txBody>
      </p:sp>
      <p:pic>
        <p:nvPicPr>
          <p:cNvPr id="2052" name="Picture 4" descr="Kellogg survey reveals impact of hunger on Canada's school children">
            <a:extLst>
              <a:ext uri="{FF2B5EF4-FFF2-40B4-BE49-F238E27FC236}">
                <a16:creationId xmlns:a16="http://schemas.microsoft.com/office/drawing/2014/main" id="{4AE4B65B-D285-43EA-94D8-F909501D7E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1" r="30598"/>
          <a:stretch/>
        </p:blipFill>
        <p:spPr bwMode="auto">
          <a:xfrm>
            <a:off x="6672065" y="1405083"/>
            <a:ext cx="2898431" cy="23128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30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F849-6D98-4857-810B-7AAF6370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>
                <a:solidFill>
                  <a:srgbClr val="7030A0"/>
                </a:solidFill>
              </a:rPr>
              <a:t>Ben’s Circle of Friends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271862-7C0E-4F75-A430-5B28EAC9D0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7" t="24040" r="57476" b="32100"/>
          <a:stretch/>
        </p:blipFill>
        <p:spPr bwMode="auto">
          <a:xfrm>
            <a:off x="1831234" y="2369927"/>
            <a:ext cx="3096344" cy="39363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 descr="C:\Users\StandR01\AppData\Local\Microsoft\Windows\Temporary Internet Files\Content.IE5\PMHBRRAF\YouTube_icon_block[1].png">
            <a:extLst>
              <a:ext uri="{FF2B5EF4-FFF2-40B4-BE49-F238E27FC236}">
                <a16:creationId xmlns:a16="http://schemas.microsoft.com/office/drawing/2014/main" id="{E44F1E84-3508-41E4-A69D-9112245FE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2924945"/>
            <a:ext cx="1266966" cy="126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8344D4-0233-4275-B1DA-B5FE7FE5E6F1}"/>
              </a:ext>
            </a:extLst>
          </p:cNvPr>
          <p:cNvSpPr txBox="1"/>
          <p:nvPr/>
        </p:nvSpPr>
        <p:spPr>
          <a:xfrm>
            <a:off x="5128591" y="4338100"/>
            <a:ext cx="50796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https://www.youtube.com/watch?v=jHtWDNmaC_E</a:t>
            </a:r>
            <a:endParaRPr lang="en-GB" dirty="0"/>
          </a:p>
          <a:p>
            <a:endParaRPr lang="en-GB" dirty="0"/>
          </a:p>
          <a:p>
            <a:r>
              <a:rPr lang="en-GB" dirty="0"/>
              <a:t>13mins</a:t>
            </a:r>
          </a:p>
        </p:txBody>
      </p:sp>
    </p:spTree>
    <p:extLst>
      <p:ext uri="{BB962C8B-B14F-4D97-AF65-F5344CB8AC3E}">
        <p14:creationId xmlns:p14="http://schemas.microsoft.com/office/powerpoint/2010/main" val="331171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1301</Words>
  <Application>Microsoft Office PowerPoint</Application>
  <PresentationFormat>Widescreen</PresentationFormat>
  <Paragraphs>179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Exploring Young People’s Resilience  </vt:lpstr>
      <vt:lpstr>PowerPoint Presentation</vt:lpstr>
      <vt:lpstr>PowerPoint Presentation</vt:lpstr>
      <vt:lpstr>PowerPoint Presentation</vt:lpstr>
      <vt:lpstr>PowerPoint Presentation</vt:lpstr>
      <vt:lpstr>Developing School Belonging &amp; Friendships Circle of Friends - Who Might Benefit? </vt:lpstr>
      <vt:lpstr>Ben’s Circle of Friends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Standen - CY EPA</dc:creator>
  <cp:lastModifiedBy>Cathy Bolton</cp:lastModifiedBy>
  <cp:revision>5</cp:revision>
  <dcterms:created xsi:type="dcterms:W3CDTF">2021-01-08T11:01:41Z</dcterms:created>
  <dcterms:modified xsi:type="dcterms:W3CDTF">2021-01-15T16:23:44Z</dcterms:modified>
</cp:coreProperties>
</file>