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718" r:id="rId2"/>
    <p:sldId id="278" r:id="rId3"/>
    <p:sldId id="279" r:id="rId4"/>
    <p:sldId id="658" r:id="rId5"/>
    <p:sldId id="720" r:id="rId6"/>
    <p:sldId id="286" r:id="rId7"/>
    <p:sldId id="72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CCE2B8-A8B7-4788-8FA8-7F8E27D4E566}" type="datetimeFigureOut">
              <a:rPr lang="en-GB" smtClean="0"/>
              <a:t>15/01/2021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448D08-6CFB-4A06-B489-61E7445529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21909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Framework by </a:t>
            </a:r>
            <a:r>
              <a:rPr lang="en-GB" dirty="0" err="1"/>
              <a:t>HeadStart</a:t>
            </a:r>
            <a:r>
              <a:rPr lang="en-GB" dirty="0"/>
              <a:t> about how to assess resilience in young people</a:t>
            </a:r>
          </a:p>
          <a:p>
            <a:r>
              <a:rPr lang="en-GB" b="1" dirty="0"/>
              <a:t>Secure base</a:t>
            </a:r>
          </a:p>
          <a:p>
            <a:r>
              <a:rPr lang="en-GB" b="1" dirty="0"/>
              <a:t>Individual</a:t>
            </a:r>
            <a:r>
              <a:rPr lang="en-GB" dirty="0"/>
              <a:t>: Does the young person appear to feel secure?</a:t>
            </a:r>
          </a:p>
          <a:p>
            <a:r>
              <a:rPr lang="en-GB" b="1" dirty="0"/>
              <a:t>Family</a:t>
            </a:r>
            <a:r>
              <a:rPr lang="en-GB" dirty="0"/>
              <a:t>: Do the young person’s carers provide the young person with a secure base?</a:t>
            </a:r>
          </a:p>
          <a:p>
            <a:r>
              <a:rPr lang="en-GB" b="1" dirty="0"/>
              <a:t>Community</a:t>
            </a:r>
            <a:r>
              <a:rPr lang="en-GB" dirty="0"/>
              <a:t>: What are the wider resources that contribute to the young person’s attachment network?</a:t>
            </a:r>
          </a:p>
          <a:p>
            <a:endParaRPr lang="en-GB" dirty="0"/>
          </a:p>
          <a:p>
            <a:r>
              <a:rPr lang="en-GB" b="1" dirty="0"/>
              <a:t>Education</a:t>
            </a:r>
          </a:p>
          <a:p>
            <a:r>
              <a:rPr lang="en-GB" b="1" dirty="0"/>
              <a:t>Individual</a:t>
            </a:r>
            <a:r>
              <a:rPr lang="en-GB" dirty="0"/>
              <a:t>: To what extent does the young person show curiosity and interest in learning, school or college?</a:t>
            </a:r>
          </a:p>
          <a:p>
            <a:r>
              <a:rPr lang="en-GB" b="1" dirty="0"/>
              <a:t>Family</a:t>
            </a:r>
            <a:r>
              <a:rPr lang="en-GB" dirty="0"/>
              <a:t>: To what extent do the young person’s carers facilitate the young person’s learning</a:t>
            </a:r>
          </a:p>
          <a:p>
            <a:r>
              <a:rPr lang="en-GB" b="1" dirty="0"/>
              <a:t>Community</a:t>
            </a:r>
            <a:r>
              <a:rPr lang="en-GB" dirty="0"/>
              <a:t>: What opportunities are there in the wider environment to support the young person’s learning?</a:t>
            </a:r>
          </a:p>
          <a:p>
            <a:endParaRPr lang="en-GB" dirty="0"/>
          </a:p>
          <a:p>
            <a:r>
              <a:rPr lang="en-GB" b="1" dirty="0"/>
              <a:t>Friendships</a:t>
            </a:r>
          </a:p>
          <a:p>
            <a:r>
              <a:rPr lang="en-GB" b="1" dirty="0"/>
              <a:t>Individual</a:t>
            </a:r>
            <a:r>
              <a:rPr lang="en-GB" dirty="0"/>
              <a:t>: What characteristics does the young person have that help with making and keeping friends?</a:t>
            </a:r>
          </a:p>
          <a:p>
            <a:r>
              <a:rPr lang="en-GB" b="1" dirty="0"/>
              <a:t>Family</a:t>
            </a:r>
            <a:r>
              <a:rPr lang="en-GB" dirty="0"/>
              <a:t>: To what extent do the young person’s carers support the development of friendships?</a:t>
            </a:r>
          </a:p>
          <a:p>
            <a:r>
              <a:rPr lang="en-GB" b="1" dirty="0"/>
              <a:t>Community</a:t>
            </a:r>
            <a:r>
              <a:rPr lang="en-GB" dirty="0"/>
              <a:t>: What are the young person’s friendships like at the moment?</a:t>
            </a:r>
          </a:p>
          <a:p>
            <a:endParaRPr lang="en-GB" dirty="0"/>
          </a:p>
          <a:p>
            <a:r>
              <a:rPr lang="en-GB" b="1" dirty="0"/>
              <a:t>Talents and interests</a:t>
            </a:r>
          </a:p>
          <a:p>
            <a:r>
              <a:rPr lang="en-GB" b="1" dirty="0"/>
              <a:t>Individual</a:t>
            </a:r>
            <a:r>
              <a:rPr lang="en-GB" dirty="0"/>
              <a:t>: What talents does this young person have and does she have any particular interests?</a:t>
            </a:r>
          </a:p>
          <a:p>
            <a:r>
              <a:rPr lang="en-GB" b="1" dirty="0"/>
              <a:t>Family</a:t>
            </a:r>
            <a:r>
              <a:rPr lang="en-GB" dirty="0"/>
              <a:t>: Do carers encourage the development and expression of talents and interests?</a:t>
            </a:r>
          </a:p>
          <a:p>
            <a:r>
              <a:rPr lang="en-GB" b="1" dirty="0"/>
              <a:t>Community</a:t>
            </a:r>
            <a:r>
              <a:rPr lang="en-GB" dirty="0"/>
              <a:t>: What opportunities are there in the wider community for the nurturing of this young person’s talents and interests?</a:t>
            </a:r>
          </a:p>
          <a:p>
            <a:endParaRPr lang="en-GB" dirty="0"/>
          </a:p>
          <a:p>
            <a:r>
              <a:rPr lang="en-GB" b="1" dirty="0"/>
              <a:t>Positive values</a:t>
            </a:r>
          </a:p>
          <a:p>
            <a:r>
              <a:rPr lang="en-GB" b="1" dirty="0"/>
              <a:t>Individual</a:t>
            </a:r>
            <a:r>
              <a:rPr lang="en-GB" dirty="0"/>
              <a:t>: What level of moral reasoning does this young person show, what understanding of his or her own feelings and what ability to empathise with those of others?</a:t>
            </a:r>
          </a:p>
          <a:p>
            <a:r>
              <a:rPr lang="en-GB" b="1" dirty="0"/>
              <a:t>Family</a:t>
            </a:r>
            <a:r>
              <a:rPr lang="en-GB" dirty="0"/>
              <a:t>: What level of helping behaviour does this young person show?</a:t>
            </a:r>
          </a:p>
          <a:p>
            <a:r>
              <a:rPr lang="en-GB" b="1" dirty="0"/>
              <a:t>Community</a:t>
            </a:r>
            <a:r>
              <a:rPr lang="en-GB" dirty="0"/>
              <a:t>: What level of comforting or sharing or more general pro-social behaviour does this young person show?</a:t>
            </a:r>
          </a:p>
          <a:p>
            <a:endParaRPr lang="en-GB" dirty="0"/>
          </a:p>
          <a:p>
            <a:r>
              <a:rPr lang="en-GB" b="1" dirty="0"/>
              <a:t>Social competencies</a:t>
            </a:r>
          </a:p>
          <a:p>
            <a:r>
              <a:rPr lang="en-GB" b="1" dirty="0"/>
              <a:t>Individual</a:t>
            </a:r>
            <a:r>
              <a:rPr lang="en-GB" dirty="0"/>
              <a:t>: To what extent do this young person’s personal characteristics contribute to his or her level of social competence?</a:t>
            </a:r>
          </a:p>
          <a:p>
            <a:r>
              <a:rPr lang="en-GB" b="1" dirty="0"/>
              <a:t>Family</a:t>
            </a:r>
            <a:r>
              <a:rPr lang="en-GB" dirty="0"/>
              <a:t>: To what extent do carers encourage social competencies?</a:t>
            </a:r>
          </a:p>
          <a:p>
            <a:r>
              <a:rPr lang="en-GB" b="1" dirty="0"/>
              <a:t>Community</a:t>
            </a:r>
            <a:r>
              <a:rPr lang="en-GB" dirty="0"/>
              <a:t>: What opportunities does this young person have to develop competence in a wider social environment?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D63A5D-8993-4B56-A2B7-934DA2734285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98936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Framework by </a:t>
            </a:r>
            <a:r>
              <a:rPr lang="en-GB" dirty="0" err="1"/>
              <a:t>HeadStart</a:t>
            </a:r>
            <a:r>
              <a:rPr lang="en-GB" dirty="0"/>
              <a:t> about how to assess resilience in young people</a:t>
            </a:r>
          </a:p>
          <a:p>
            <a:r>
              <a:rPr lang="en-GB" b="1" dirty="0"/>
              <a:t>Secure base</a:t>
            </a:r>
          </a:p>
          <a:p>
            <a:r>
              <a:rPr lang="en-GB" b="1" dirty="0"/>
              <a:t>Individual</a:t>
            </a:r>
            <a:r>
              <a:rPr lang="en-GB" dirty="0"/>
              <a:t>: Does the young person appear to feel secure?</a:t>
            </a:r>
          </a:p>
          <a:p>
            <a:r>
              <a:rPr lang="en-GB" b="1" dirty="0"/>
              <a:t>Family</a:t>
            </a:r>
            <a:r>
              <a:rPr lang="en-GB" dirty="0"/>
              <a:t>: Do the young person’s carers provide the young person with a secure base?</a:t>
            </a:r>
          </a:p>
          <a:p>
            <a:r>
              <a:rPr lang="en-GB" b="1" dirty="0"/>
              <a:t>Community</a:t>
            </a:r>
            <a:r>
              <a:rPr lang="en-GB" dirty="0"/>
              <a:t>: What are the wider resources that contribute to the young person’s attachment network?</a:t>
            </a:r>
          </a:p>
          <a:p>
            <a:endParaRPr lang="en-GB" dirty="0"/>
          </a:p>
          <a:p>
            <a:r>
              <a:rPr lang="en-GB" b="1" dirty="0"/>
              <a:t>Education</a:t>
            </a:r>
          </a:p>
          <a:p>
            <a:r>
              <a:rPr lang="en-GB" b="1" dirty="0"/>
              <a:t>Individual</a:t>
            </a:r>
            <a:r>
              <a:rPr lang="en-GB" dirty="0"/>
              <a:t>: To what extent does the young person show curiosity and interest in learning, school or college?</a:t>
            </a:r>
          </a:p>
          <a:p>
            <a:r>
              <a:rPr lang="en-GB" b="1" dirty="0"/>
              <a:t>Family</a:t>
            </a:r>
            <a:r>
              <a:rPr lang="en-GB" dirty="0"/>
              <a:t>: To what extent do the young person’s carers facilitate the young person’s learning</a:t>
            </a:r>
          </a:p>
          <a:p>
            <a:r>
              <a:rPr lang="en-GB" b="1" dirty="0"/>
              <a:t>Community</a:t>
            </a:r>
            <a:r>
              <a:rPr lang="en-GB" dirty="0"/>
              <a:t>: What opportunities are there in the wider environment to support the young person’s learning?</a:t>
            </a:r>
          </a:p>
          <a:p>
            <a:endParaRPr lang="en-GB" dirty="0"/>
          </a:p>
          <a:p>
            <a:r>
              <a:rPr lang="en-GB" b="1" dirty="0"/>
              <a:t>Friendships</a:t>
            </a:r>
          </a:p>
          <a:p>
            <a:r>
              <a:rPr lang="en-GB" b="1" dirty="0"/>
              <a:t>Individual</a:t>
            </a:r>
            <a:r>
              <a:rPr lang="en-GB" dirty="0"/>
              <a:t>: What characteristics does the young person have that help with making and keeping friends?</a:t>
            </a:r>
          </a:p>
          <a:p>
            <a:r>
              <a:rPr lang="en-GB" b="1" dirty="0"/>
              <a:t>Family</a:t>
            </a:r>
            <a:r>
              <a:rPr lang="en-GB" dirty="0"/>
              <a:t>: To what extent do the young person’s carers support the development of friendships?</a:t>
            </a:r>
          </a:p>
          <a:p>
            <a:r>
              <a:rPr lang="en-GB" b="1" dirty="0"/>
              <a:t>Community</a:t>
            </a:r>
            <a:r>
              <a:rPr lang="en-GB" dirty="0"/>
              <a:t>: What are the young person’s friendships like at the moment?</a:t>
            </a:r>
          </a:p>
          <a:p>
            <a:endParaRPr lang="en-GB" dirty="0"/>
          </a:p>
          <a:p>
            <a:r>
              <a:rPr lang="en-GB" b="1" dirty="0"/>
              <a:t>Talents and interests</a:t>
            </a:r>
          </a:p>
          <a:p>
            <a:r>
              <a:rPr lang="en-GB" b="1" dirty="0"/>
              <a:t>Individual</a:t>
            </a:r>
            <a:r>
              <a:rPr lang="en-GB" dirty="0"/>
              <a:t>: What talents does this young person have and does she have any particular interests?</a:t>
            </a:r>
          </a:p>
          <a:p>
            <a:r>
              <a:rPr lang="en-GB" b="1" dirty="0"/>
              <a:t>Family</a:t>
            </a:r>
            <a:r>
              <a:rPr lang="en-GB" dirty="0"/>
              <a:t>: Do carers encourage the development and expression of talents and interests?</a:t>
            </a:r>
          </a:p>
          <a:p>
            <a:r>
              <a:rPr lang="en-GB" b="1" dirty="0"/>
              <a:t>Community</a:t>
            </a:r>
            <a:r>
              <a:rPr lang="en-GB" dirty="0"/>
              <a:t>: What opportunities are there in the wider community for the nurturing of this young person’s talents and interests?</a:t>
            </a:r>
          </a:p>
          <a:p>
            <a:endParaRPr lang="en-GB" dirty="0"/>
          </a:p>
          <a:p>
            <a:r>
              <a:rPr lang="en-GB" b="1" dirty="0"/>
              <a:t>Positive values</a:t>
            </a:r>
          </a:p>
          <a:p>
            <a:r>
              <a:rPr lang="en-GB" b="1" dirty="0"/>
              <a:t>Individual</a:t>
            </a:r>
            <a:r>
              <a:rPr lang="en-GB" dirty="0"/>
              <a:t>: What level of moral reasoning does this young person show, what understanding of his or her own feelings and what ability to empathise with those of others?</a:t>
            </a:r>
          </a:p>
          <a:p>
            <a:r>
              <a:rPr lang="en-GB" b="1" dirty="0"/>
              <a:t>Family</a:t>
            </a:r>
            <a:r>
              <a:rPr lang="en-GB" dirty="0"/>
              <a:t>: What level of helping behaviour does this young person show?</a:t>
            </a:r>
          </a:p>
          <a:p>
            <a:r>
              <a:rPr lang="en-GB" b="1" dirty="0"/>
              <a:t>Community</a:t>
            </a:r>
            <a:r>
              <a:rPr lang="en-GB" dirty="0"/>
              <a:t>: What level of comforting or sharing or more general pro-social behaviour does this young person show?</a:t>
            </a:r>
          </a:p>
          <a:p>
            <a:endParaRPr lang="en-GB" dirty="0"/>
          </a:p>
          <a:p>
            <a:r>
              <a:rPr lang="en-GB" b="1" dirty="0"/>
              <a:t>Social competencies</a:t>
            </a:r>
          </a:p>
          <a:p>
            <a:r>
              <a:rPr lang="en-GB" b="1" dirty="0"/>
              <a:t>Individual</a:t>
            </a:r>
            <a:r>
              <a:rPr lang="en-GB" dirty="0"/>
              <a:t>: To what extent do this young person’s personal characteristics contribute to his or her level of social competence?</a:t>
            </a:r>
          </a:p>
          <a:p>
            <a:r>
              <a:rPr lang="en-GB" b="1" dirty="0"/>
              <a:t>Family</a:t>
            </a:r>
            <a:r>
              <a:rPr lang="en-GB" dirty="0"/>
              <a:t>: To what extent do carers encourage social competencies?</a:t>
            </a:r>
          </a:p>
          <a:p>
            <a:r>
              <a:rPr lang="en-GB" b="1" dirty="0"/>
              <a:t>Community</a:t>
            </a:r>
            <a:r>
              <a:rPr lang="en-GB" dirty="0"/>
              <a:t>: What opportunities does this young person have to develop competence in a wider social environment?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D63A5D-8993-4B56-A2B7-934DA2734285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989362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baseline="0" dirty="0"/>
          </a:p>
          <a:p>
            <a:r>
              <a:rPr lang="en-GB" dirty="0"/>
              <a:t>Ask ELSAs to remember back to their discussions about friendship groups and what you could do to support  the development of belonging and social acceptance.  They had small group </a:t>
            </a:r>
            <a:r>
              <a:rPr lang="en-GB" dirty="0" err="1"/>
              <a:t>discussuins</a:t>
            </a:r>
            <a:r>
              <a:rPr lang="en-GB" dirty="0"/>
              <a:t> with other for this.</a:t>
            </a:r>
          </a:p>
          <a:p>
            <a:endParaRPr lang="en-GB" dirty="0"/>
          </a:p>
          <a:p>
            <a:r>
              <a:rPr lang="en-GB" dirty="0"/>
              <a:t>Attachment was covered in detail in the summer, and strengths and abilities.</a:t>
            </a:r>
          </a:p>
          <a:p>
            <a:endParaRPr lang="en-GB" dirty="0"/>
          </a:p>
          <a:p>
            <a:r>
              <a:rPr lang="en-GB" dirty="0"/>
              <a:t>This short session will look at social belonging and two activities/interventions that could be introduced to improve this.</a:t>
            </a:r>
          </a:p>
          <a:p>
            <a:endParaRPr lang="en-GB" dirty="0"/>
          </a:p>
          <a:p>
            <a:r>
              <a:rPr lang="en-GB" dirty="0"/>
              <a:t>Recap on:</a:t>
            </a:r>
          </a:p>
          <a:p>
            <a:r>
              <a:rPr lang="en-GB" sz="1200" dirty="0">
                <a:latin typeface="+mn-lt"/>
                <a:cs typeface="+mn-cs"/>
              </a:rPr>
              <a:t>What does your school do already to support developing friendships and sense of  belonging?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BABD6E-18DE-1F4A-8EC2-44EC5B1F1B60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21534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5479FB-E2DC-4C17-9ABD-94585CD8E70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F05AF9B-DD3C-4907-831B-C8B0EFA01A2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87539A-64F6-40F8-8C00-15B4324241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D193E-8213-44C4-94F4-53356D4F3FEC}" type="datetimeFigureOut">
              <a:rPr lang="en-GB" smtClean="0"/>
              <a:t>15/01/2021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540254-66FF-40C4-8672-0E88F26C93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479AEE-DA67-4767-A49A-B39B3F0D38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1BB5F-6839-4AF2-A67A-3CAA6F1D365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00466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B2F824-718D-4375-8EA9-1D9214359C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43C28AF-839A-4A84-B819-5EFD30F047E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8B159E-37A4-4F4C-AB32-62908C6AF0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D193E-8213-44C4-94F4-53356D4F3FEC}" type="datetimeFigureOut">
              <a:rPr lang="en-GB" smtClean="0"/>
              <a:t>15/01/2021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5E0D7B-0F7E-4DCB-A602-A55E91984D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D38A06-3A23-4499-8649-85B52753F4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1BB5F-6839-4AF2-A67A-3CAA6F1D365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93026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ADE50B5-724A-4E2B-B427-1B311BFBDB9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38BFF92-968D-4DFD-AFB9-42D994FDC62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76B777-1A8B-4626-98E4-AA8A1C62CB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D193E-8213-44C4-94F4-53356D4F3FEC}" type="datetimeFigureOut">
              <a:rPr lang="en-GB" smtClean="0"/>
              <a:t>15/01/2021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89CCAD-6B05-47AA-8BCF-62B1EF84E6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89A33C-CD83-43B0-B30F-B8682B8F6A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1BB5F-6839-4AF2-A67A-3CAA6F1D365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81357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2A6BB7-2806-4A4A-859F-D2F0FBB159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40239C-AFF2-4072-8131-3F9C1F9FE8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FD6DD7-ECE6-4D2B-A707-04461F67CE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D193E-8213-44C4-94F4-53356D4F3FEC}" type="datetimeFigureOut">
              <a:rPr lang="en-GB" smtClean="0"/>
              <a:t>15/01/2021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9D8A96-E6A8-49BD-A498-476C9FAF6C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DCB00C-3BDA-41E6-B739-A34B734C70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1BB5F-6839-4AF2-A67A-3CAA6F1D365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20779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DBD296-ED1D-4E8C-BD3B-28A94BED2D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EB490C7-BFC8-4437-A1F6-046FAE5622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61ECC9-2144-47BA-9EE4-A9C4F7B04B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D193E-8213-44C4-94F4-53356D4F3FEC}" type="datetimeFigureOut">
              <a:rPr lang="en-GB" smtClean="0"/>
              <a:t>15/01/2021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C1544A-D782-46F0-822D-9AD8CEEC25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7293AD-BC2F-48B7-A07D-69C5FAD415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1BB5F-6839-4AF2-A67A-3CAA6F1D365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82777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77D776-D215-4F79-9B89-28C18D4534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E80C67-1C37-417D-B5E0-D34C02D154E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D273ECB-C517-4C05-B414-E7B7DAEC52C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49472C9-D4DF-477E-BD78-DAF6D2E90E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D193E-8213-44C4-94F4-53356D4F3FEC}" type="datetimeFigureOut">
              <a:rPr lang="en-GB" smtClean="0"/>
              <a:t>15/01/2021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E14FFC3-CB28-4D6C-B41B-8F9F108328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2A770AB-BA97-4B91-8A5F-6E562EDD5C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1BB5F-6839-4AF2-A67A-3CAA6F1D365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74993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98355D-A68A-40CE-B5C9-C1D732CE30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19D9B56-22B4-492E-9811-96FD1723D6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D1F3B3A-C727-48AE-8AA6-B1D8478DE6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F75045F-7EBF-4677-8E67-C453BBA2B00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9709655-9AB1-4806-A881-58D0D32BB4A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D271FAD-7BBD-4E4B-BB63-7DFDA3179C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D193E-8213-44C4-94F4-53356D4F3FEC}" type="datetimeFigureOut">
              <a:rPr lang="en-GB" smtClean="0"/>
              <a:t>15/01/2021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48E2CC3-C7AA-4322-BEA6-BB5071C1D7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F5DFF13-C5F1-4A2E-9BD4-37274AE1EC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1BB5F-6839-4AF2-A67A-3CAA6F1D365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4457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ECAB07-DABC-4E37-9E77-306DC9439C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2AEC779-0643-48C8-A8C5-CFF3755020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D193E-8213-44C4-94F4-53356D4F3FEC}" type="datetimeFigureOut">
              <a:rPr lang="en-GB" smtClean="0"/>
              <a:t>15/01/2021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424F743-D172-47BC-A270-C8198739FF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2C51B35-BF3D-409B-9875-AA0892204C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1BB5F-6839-4AF2-A67A-3CAA6F1D365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31098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C50C620-7CE4-4D34-BABF-B8ED5472C6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D193E-8213-44C4-94F4-53356D4F3FEC}" type="datetimeFigureOut">
              <a:rPr lang="en-GB" smtClean="0"/>
              <a:t>15/01/2021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4EE9762-61D7-4791-8154-C0282851C2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4243DF6-84E9-4FE0-9CE6-4773F8F0F5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1BB5F-6839-4AF2-A67A-3CAA6F1D365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7688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800DA8-EBFA-406D-8A6F-886370F781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F6CD94-6C4D-4284-A8E7-0AC50F9EC7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D83918C-A250-4AE2-97AB-C4239F9E14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F688F00-5180-4323-92B3-E5494C93C4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D193E-8213-44C4-94F4-53356D4F3FEC}" type="datetimeFigureOut">
              <a:rPr lang="en-GB" smtClean="0"/>
              <a:t>15/01/2021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786C3F7-7FC5-42A5-B017-4F35CE1E9C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592835D-4833-403B-91DE-775236C1BF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1BB5F-6839-4AF2-A67A-3CAA6F1D365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94644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D97220-EAF5-425C-B868-BDB2D4057C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A2A8CB0-FBAC-4D01-B98F-050F13863C7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902F87D-64EC-4C0E-B289-19393839592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C5D13A8-A1B5-40AD-A202-71B7F19CE0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D193E-8213-44C4-94F4-53356D4F3FEC}" type="datetimeFigureOut">
              <a:rPr lang="en-GB" smtClean="0"/>
              <a:t>15/01/2021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8DB8BA3-2281-4BC6-B01E-42B1364C15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D77C385-2152-40FC-87BA-46C86D0182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1BB5F-6839-4AF2-A67A-3CAA6F1D365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35183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AF7540D-3471-4929-A3E3-838AE7542A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CFFC581-063B-45AB-B77B-FE61232064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1B75F6-5D63-47D0-8834-B0034453F4B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ED193E-8213-44C4-94F4-53356D4F3FEC}" type="datetimeFigureOut">
              <a:rPr lang="en-GB" smtClean="0"/>
              <a:t>15/01/2021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E2DCDF-2A89-4396-A91B-DEAA6ED33B6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EE91AD-54F7-4C27-B8B9-113A64C5528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F1BB5F-6839-4AF2-A67A-3CAA6F1D365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72995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kelsi.org.uk/__data/assets/pdf_file/0007/66166/Resilience-Toolkit-Combined.pdf" TargetMode="External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youtube.com/watch?v=jHtWDNmaC_E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0E7184-383D-40C8-A31C-B7FD499848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261" y="241320"/>
            <a:ext cx="4652035" cy="2647654"/>
          </a:xfrm>
        </p:spPr>
        <p:txBody>
          <a:bodyPr>
            <a:normAutofit/>
          </a:bodyPr>
          <a:lstStyle/>
          <a:p>
            <a:pPr algn="ctr"/>
            <a:r>
              <a:rPr lang="en-GB" b="1" dirty="0">
                <a:solidFill>
                  <a:schemeClr val="tx2"/>
                </a:solidFill>
                <a:latin typeface="+mn-lt"/>
              </a:rPr>
              <a:t>Exploring Young People’s Resilience</a:t>
            </a:r>
            <a:r>
              <a:rPr lang="en-GB" b="1" dirty="0">
                <a:solidFill>
                  <a:schemeClr val="tx2"/>
                </a:solidFill>
              </a:rPr>
              <a:t/>
            </a:r>
            <a:br>
              <a:rPr lang="en-GB" b="1" dirty="0">
                <a:solidFill>
                  <a:schemeClr val="tx2"/>
                </a:solidFill>
              </a:rPr>
            </a:br>
            <a:r>
              <a:rPr lang="en-GB" b="1" dirty="0">
                <a:solidFill>
                  <a:schemeClr val="tx2"/>
                </a:solidFill>
              </a:rPr>
              <a:t/>
            </a:r>
            <a:br>
              <a:rPr lang="en-GB" b="1" dirty="0">
                <a:solidFill>
                  <a:schemeClr val="tx2"/>
                </a:solidFill>
              </a:rPr>
            </a:br>
            <a:endParaRPr lang="en-GB" b="1" dirty="0">
              <a:solidFill>
                <a:schemeClr val="tx2"/>
              </a:solidFill>
            </a:endParaRPr>
          </a:p>
        </p:txBody>
      </p:sp>
      <p:pic>
        <p:nvPicPr>
          <p:cNvPr id="4" name="Content Placeholder 4">
            <a:extLst>
              <a:ext uri="{FF2B5EF4-FFF2-40B4-BE49-F238E27FC236}">
                <a16:creationId xmlns:a16="http://schemas.microsoft.com/office/drawing/2014/main" id="{96B46E8E-2A2B-49CF-84C5-BB12469D1EE2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83" t="12001" r="-2183" b="-7461"/>
          <a:stretch/>
        </p:blipFill>
        <p:spPr>
          <a:xfrm>
            <a:off x="5268871" y="66261"/>
            <a:ext cx="6923129" cy="6632023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FBCCF212-7218-4EB0-8D68-CD8C88C5FA38}"/>
              </a:ext>
            </a:extLst>
          </p:cNvPr>
          <p:cNvSpPr/>
          <p:nvPr/>
        </p:nvSpPr>
        <p:spPr>
          <a:xfrm>
            <a:off x="256937" y="2024866"/>
            <a:ext cx="6096001" cy="317009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sz="2000" dirty="0">
                <a:solidFill>
                  <a:schemeClr val="tx2"/>
                </a:solidFill>
              </a:rPr>
              <a:t>It is important to consider factors at all levels;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chemeClr val="tx2"/>
                </a:solidFill>
              </a:rPr>
              <a:t>Individual Factors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chemeClr val="tx2"/>
                </a:solidFill>
              </a:rPr>
              <a:t>Family Factors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chemeClr val="tx2"/>
                </a:solidFill>
              </a:rPr>
              <a:t>School Community Factors</a:t>
            </a:r>
          </a:p>
          <a:p>
            <a:endParaRPr lang="en-GB" sz="2000" dirty="0">
              <a:solidFill>
                <a:schemeClr val="tx2"/>
              </a:solidFill>
            </a:endParaRPr>
          </a:p>
          <a:p>
            <a:r>
              <a:rPr lang="en-GB" sz="2000" dirty="0">
                <a:solidFill>
                  <a:schemeClr val="tx2"/>
                </a:solidFill>
              </a:rPr>
              <a:t>This means we can gain a realistic picture of a </a:t>
            </a:r>
            <a:br>
              <a:rPr lang="en-GB" sz="2000" dirty="0">
                <a:solidFill>
                  <a:schemeClr val="tx2"/>
                </a:solidFill>
              </a:rPr>
            </a:br>
            <a:r>
              <a:rPr lang="en-GB" sz="2000" dirty="0">
                <a:solidFill>
                  <a:schemeClr val="tx2"/>
                </a:solidFill>
              </a:rPr>
              <a:t>young person’s strengths and protective factors as </a:t>
            </a:r>
            <a:br>
              <a:rPr lang="en-GB" sz="2000" dirty="0">
                <a:solidFill>
                  <a:schemeClr val="tx2"/>
                </a:solidFill>
              </a:rPr>
            </a:br>
            <a:r>
              <a:rPr lang="en-GB" sz="2000" dirty="0">
                <a:solidFill>
                  <a:schemeClr val="tx2"/>
                </a:solidFill>
              </a:rPr>
              <a:t>well as areas for further support or skill development</a:t>
            </a:r>
          </a:p>
          <a:p>
            <a:endParaRPr lang="en-GB" sz="2000" dirty="0">
              <a:solidFill>
                <a:schemeClr val="tx2"/>
              </a:solidFill>
            </a:endParaRPr>
          </a:p>
          <a:p>
            <a:r>
              <a:rPr lang="en-GB" sz="2000" dirty="0">
                <a:solidFill>
                  <a:schemeClr val="tx2"/>
                </a:solidFill>
              </a:rPr>
              <a:t>This helps us to respond holistically</a:t>
            </a:r>
            <a:endParaRPr lang="en-GB" sz="20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C253BDD-43DC-428B-901E-B4172CD14C2E}"/>
              </a:ext>
            </a:extLst>
          </p:cNvPr>
          <p:cNvSpPr txBox="1"/>
          <p:nvPr/>
        </p:nvSpPr>
        <p:spPr>
          <a:xfrm>
            <a:off x="6453809" y="5868409"/>
            <a:ext cx="534062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err="1"/>
              <a:t>Headstart</a:t>
            </a:r>
            <a:r>
              <a:rPr lang="en-GB" dirty="0"/>
              <a:t> Framework –taken from </a:t>
            </a:r>
            <a:r>
              <a:rPr lang="en-GB" dirty="0">
                <a:hlinkClick r:id="rId3"/>
              </a:rPr>
              <a:t>https://www.kelsi.org.uk/__data/assets/pdf_file/0007/66166/Resilience-Toolkit-Combined.pdf</a:t>
            </a:r>
            <a:r>
              <a:rPr lang="en-GB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7014192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Content Placeholder 4">
            <a:extLst>
              <a:ext uri="{FF2B5EF4-FFF2-40B4-BE49-F238E27FC236}">
                <a16:creationId xmlns:a16="http://schemas.microsoft.com/office/drawing/2014/main" id="{23D50832-E837-4690-BFCB-7803204EA2C6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83" t="12001" r="-2183" b="-7461"/>
          <a:stretch/>
        </p:blipFill>
        <p:spPr>
          <a:xfrm>
            <a:off x="4138343" y="2025963"/>
            <a:ext cx="3773337" cy="3614674"/>
          </a:xfrm>
          <a:prstGeom prst="rect">
            <a:avLst/>
          </a:prstGeom>
        </p:spPr>
      </p:pic>
      <p:sp>
        <p:nvSpPr>
          <p:cNvPr id="12" name="Callout: Line 11">
            <a:extLst>
              <a:ext uri="{FF2B5EF4-FFF2-40B4-BE49-F238E27FC236}">
                <a16:creationId xmlns:a16="http://schemas.microsoft.com/office/drawing/2014/main" id="{6297B4CD-4340-44C6-8ACD-01894927ADC7}"/>
              </a:ext>
            </a:extLst>
          </p:cNvPr>
          <p:cNvSpPr/>
          <p:nvPr/>
        </p:nvSpPr>
        <p:spPr>
          <a:xfrm>
            <a:off x="7381332" y="67637"/>
            <a:ext cx="4691270" cy="2265765"/>
          </a:xfrm>
          <a:prstGeom prst="borderCallout1">
            <a:avLst>
              <a:gd name="adj1" fmla="val 77734"/>
              <a:gd name="adj2" fmla="val -537"/>
              <a:gd name="adj3" fmla="val 100505"/>
              <a:gd name="adj4" fmla="val -11153"/>
            </a:avLst>
          </a:prstGeom>
          <a:solidFill>
            <a:srgbClr val="FFCCFF"/>
          </a:solidFill>
          <a:ln>
            <a:solidFill>
              <a:srgbClr val="AB0D7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schemeClr val="tx2"/>
                </a:solidFill>
                <a:latin typeface="+mj-lt"/>
              </a:rPr>
              <a:t>A Secure Base</a:t>
            </a:r>
          </a:p>
          <a:p>
            <a:r>
              <a:rPr lang="en-GB" b="1" i="1" dirty="0">
                <a:solidFill>
                  <a:schemeClr val="tx2"/>
                </a:solidFill>
                <a:latin typeface="+mj-lt"/>
              </a:rPr>
              <a:t>Individual</a:t>
            </a:r>
            <a:r>
              <a:rPr lang="en-GB" b="1" dirty="0">
                <a:solidFill>
                  <a:schemeClr val="tx2"/>
                </a:solidFill>
                <a:latin typeface="+mj-lt"/>
              </a:rPr>
              <a:t>: </a:t>
            </a:r>
            <a:r>
              <a:rPr lang="en-GB" dirty="0">
                <a:solidFill>
                  <a:schemeClr val="tx2"/>
                </a:solidFill>
                <a:latin typeface="+mj-lt"/>
              </a:rPr>
              <a:t>Does the young person appear to feel secure and confident?</a:t>
            </a:r>
          </a:p>
          <a:p>
            <a:r>
              <a:rPr lang="en-GB" b="1" i="1" dirty="0">
                <a:solidFill>
                  <a:schemeClr val="tx2"/>
                </a:solidFill>
                <a:latin typeface="+mj-lt"/>
              </a:rPr>
              <a:t>Family</a:t>
            </a:r>
            <a:r>
              <a:rPr lang="en-GB" i="1" dirty="0">
                <a:solidFill>
                  <a:schemeClr val="tx2"/>
                </a:solidFill>
                <a:latin typeface="+mj-lt"/>
              </a:rPr>
              <a:t>: </a:t>
            </a:r>
            <a:r>
              <a:rPr lang="en-GB" dirty="0">
                <a:solidFill>
                  <a:schemeClr val="tx2"/>
                </a:solidFill>
                <a:latin typeface="+mj-lt"/>
              </a:rPr>
              <a:t>Do the young person’s parents/carers provide the young person with a sense of security? What are the family relationships like? </a:t>
            </a:r>
          </a:p>
          <a:p>
            <a:r>
              <a:rPr lang="en-GB" b="1" i="1" dirty="0">
                <a:solidFill>
                  <a:schemeClr val="tx2"/>
                </a:solidFill>
                <a:latin typeface="+mj-lt"/>
              </a:rPr>
              <a:t>Community</a:t>
            </a:r>
            <a:r>
              <a:rPr lang="en-GB" dirty="0">
                <a:solidFill>
                  <a:schemeClr val="tx2"/>
                </a:solidFill>
                <a:latin typeface="+mj-lt"/>
              </a:rPr>
              <a:t>: What about school helps this young person feel secure? Could more be done?</a:t>
            </a:r>
          </a:p>
        </p:txBody>
      </p:sp>
      <p:sp>
        <p:nvSpPr>
          <p:cNvPr id="14" name="Callout: Line 13">
            <a:extLst>
              <a:ext uri="{FF2B5EF4-FFF2-40B4-BE49-F238E27FC236}">
                <a16:creationId xmlns:a16="http://schemas.microsoft.com/office/drawing/2014/main" id="{1A486CA5-DDBC-420C-8BEB-DC5E098F0A79}"/>
              </a:ext>
            </a:extLst>
          </p:cNvPr>
          <p:cNvSpPr/>
          <p:nvPr/>
        </p:nvSpPr>
        <p:spPr>
          <a:xfrm>
            <a:off x="7773920" y="2381447"/>
            <a:ext cx="4357544" cy="2160183"/>
          </a:xfrm>
          <a:prstGeom prst="borderCallout1">
            <a:avLst>
              <a:gd name="adj1" fmla="val 49358"/>
              <a:gd name="adj2" fmla="val 383"/>
              <a:gd name="adj3" fmla="val 49800"/>
              <a:gd name="adj4" fmla="val -6297"/>
            </a:avLst>
          </a:prstGeom>
          <a:solidFill>
            <a:srgbClr val="DEEBF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schemeClr val="tx2"/>
                </a:solidFill>
                <a:latin typeface="+mj-lt"/>
              </a:rPr>
              <a:t>Education </a:t>
            </a:r>
            <a:endParaRPr lang="en-GB" dirty="0">
              <a:solidFill>
                <a:schemeClr val="tx2"/>
              </a:solidFill>
              <a:latin typeface="+mj-lt"/>
            </a:endParaRPr>
          </a:p>
          <a:p>
            <a:r>
              <a:rPr lang="en-GB" b="1" i="1" dirty="0">
                <a:solidFill>
                  <a:schemeClr val="tx2"/>
                </a:solidFill>
                <a:latin typeface="+mj-lt"/>
              </a:rPr>
              <a:t>Individual</a:t>
            </a:r>
            <a:r>
              <a:rPr lang="en-GB" i="1" dirty="0">
                <a:solidFill>
                  <a:schemeClr val="tx2"/>
                </a:solidFill>
                <a:latin typeface="+mj-lt"/>
              </a:rPr>
              <a:t>: </a:t>
            </a:r>
            <a:r>
              <a:rPr lang="en-GB" dirty="0">
                <a:solidFill>
                  <a:schemeClr val="tx2"/>
                </a:solidFill>
                <a:latin typeface="+mj-lt"/>
              </a:rPr>
              <a:t>does the young person show curiosity and interest in learning? </a:t>
            </a:r>
          </a:p>
          <a:p>
            <a:r>
              <a:rPr lang="en-GB" b="1" i="1" dirty="0">
                <a:solidFill>
                  <a:schemeClr val="tx2"/>
                </a:solidFill>
                <a:latin typeface="+mj-lt"/>
              </a:rPr>
              <a:t>Family</a:t>
            </a:r>
            <a:r>
              <a:rPr lang="en-GB" dirty="0">
                <a:solidFill>
                  <a:schemeClr val="tx2"/>
                </a:solidFill>
                <a:latin typeface="+mj-lt"/>
              </a:rPr>
              <a:t>: To what extent do parents support the young person’s learning at home?</a:t>
            </a:r>
          </a:p>
          <a:p>
            <a:r>
              <a:rPr lang="en-GB" b="1" i="1" dirty="0">
                <a:solidFill>
                  <a:schemeClr val="tx2"/>
                </a:solidFill>
                <a:latin typeface="+mj-lt"/>
              </a:rPr>
              <a:t>Community</a:t>
            </a:r>
            <a:r>
              <a:rPr lang="en-GB" dirty="0">
                <a:solidFill>
                  <a:schemeClr val="tx2"/>
                </a:solidFill>
                <a:latin typeface="+mj-lt"/>
              </a:rPr>
              <a:t>: What opportunities are there in the wider environment to support or develop the young person’s interests or curiosity?</a:t>
            </a:r>
          </a:p>
        </p:txBody>
      </p:sp>
      <p:sp>
        <p:nvSpPr>
          <p:cNvPr id="15" name="Callout: Line 14">
            <a:extLst>
              <a:ext uri="{FF2B5EF4-FFF2-40B4-BE49-F238E27FC236}">
                <a16:creationId xmlns:a16="http://schemas.microsoft.com/office/drawing/2014/main" id="{300FCA50-C9A1-4ADF-8968-95F632ABB5D6}"/>
              </a:ext>
            </a:extLst>
          </p:cNvPr>
          <p:cNvSpPr/>
          <p:nvPr/>
        </p:nvSpPr>
        <p:spPr>
          <a:xfrm>
            <a:off x="7302434" y="4599848"/>
            <a:ext cx="4691270" cy="2160182"/>
          </a:xfrm>
          <a:prstGeom prst="borderCallout1">
            <a:avLst>
              <a:gd name="adj1" fmla="val 45748"/>
              <a:gd name="adj2" fmla="val 63"/>
              <a:gd name="adj3" fmla="val 12511"/>
              <a:gd name="adj4" fmla="val -10284"/>
            </a:avLst>
          </a:prstGeom>
          <a:solidFill>
            <a:srgbClr val="FFCCFF"/>
          </a:solidFill>
          <a:ln>
            <a:solidFill>
              <a:srgbClr val="AB0D7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schemeClr val="tx2"/>
                </a:solidFill>
                <a:latin typeface="+mj-lt"/>
              </a:rPr>
              <a:t>Friendships</a:t>
            </a:r>
          </a:p>
          <a:p>
            <a:r>
              <a:rPr lang="en-GB" b="1" i="1" dirty="0">
                <a:solidFill>
                  <a:schemeClr val="tx2"/>
                </a:solidFill>
                <a:latin typeface="+mj-lt"/>
              </a:rPr>
              <a:t>Individual</a:t>
            </a:r>
            <a:r>
              <a:rPr lang="en-GB" dirty="0">
                <a:solidFill>
                  <a:schemeClr val="tx2"/>
                </a:solidFill>
                <a:latin typeface="+mj-lt"/>
              </a:rPr>
              <a:t>: What strengths does this young person have that help with making and keeping friends?</a:t>
            </a:r>
          </a:p>
          <a:p>
            <a:r>
              <a:rPr lang="en-GB" b="1" i="1" dirty="0">
                <a:solidFill>
                  <a:schemeClr val="tx2"/>
                </a:solidFill>
                <a:latin typeface="+mj-lt"/>
              </a:rPr>
              <a:t>Family</a:t>
            </a:r>
            <a:r>
              <a:rPr lang="en-GB" i="1" dirty="0">
                <a:solidFill>
                  <a:schemeClr val="tx2"/>
                </a:solidFill>
                <a:latin typeface="+mj-lt"/>
              </a:rPr>
              <a:t>: </a:t>
            </a:r>
            <a:r>
              <a:rPr lang="en-GB" dirty="0">
                <a:solidFill>
                  <a:schemeClr val="tx2"/>
                </a:solidFill>
                <a:latin typeface="+mj-lt"/>
              </a:rPr>
              <a:t>To what extent do the young person’s carers support the development of friendships?</a:t>
            </a:r>
          </a:p>
          <a:p>
            <a:r>
              <a:rPr lang="en-GB" b="1" i="1" dirty="0">
                <a:solidFill>
                  <a:schemeClr val="tx2"/>
                </a:solidFill>
                <a:latin typeface="+mj-lt"/>
              </a:rPr>
              <a:t>Community</a:t>
            </a:r>
            <a:r>
              <a:rPr lang="en-GB" i="1" dirty="0">
                <a:solidFill>
                  <a:schemeClr val="tx2"/>
                </a:solidFill>
                <a:latin typeface="+mj-lt"/>
              </a:rPr>
              <a:t>: </a:t>
            </a:r>
            <a:r>
              <a:rPr lang="en-GB" dirty="0">
                <a:solidFill>
                  <a:schemeClr val="tx2"/>
                </a:solidFill>
                <a:latin typeface="+mj-lt"/>
              </a:rPr>
              <a:t>What are the young person’s friendships like at the moment in school?</a:t>
            </a:r>
          </a:p>
        </p:txBody>
      </p:sp>
      <p:sp>
        <p:nvSpPr>
          <p:cNvPr id="18" name="Callout: Double Bent Line 17">
            <a:extLst>
              <a:ext uri="{FF2B5EF4-FFF2-40B4-BE49-F238E27FC236}">
                <a16:creationId xmlns:a16="http://schemas.microsoft.com/office/drawing/2014/main" id="{A249831D-3C77-4E29-9D2A-3B7E81088DDA}"/>
              </a:ext>
            </a:extLst>
          </p:cNvPr>
          <p:cNvSpPr/>
          <p:nvPr/>
        </p:nvSpPr>
        <p:spPr>
          <a:xfrm>
            <a:off x="109254" y="4942133"/>
            <a:ext cx="5137995" cy="1911415"/>
          </a:xfrm>
          <a:prstGeom prst="borderCallout3">
            <a:avLst>
              <a:gd name="adj1" fmla="val 27523"/>
              <a:gd name="adj2" fmla="val 561"/>
              <a:gd name="adj3" fmla="val 865"/>
              <a:gd name="adj4" fmla="val 171"/>
              <a:gd name="adj5" fmla="val 217"/>
              <a:gd name="adj6" fmla="val 84273"/>
              <a:gd name="adj7" fmla="val -12725"/>
              <a:gd name="adj8" fmla="val 90775"/>
            </a:avLst>
          </a:prstGeom>
          <a:solidFill>
            <a:srgbClr val="ECF5E7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schemeClr val="tx2"/>
                </a:solidFill>
                <a:latin typeface="+mj-lt"/>
              </a:rPr>
              <a:t>Talents and Interests</a:t>
            </a:r>
          </a:p>
          <a:p>
            <a:r>
              <a:rPr lang="en-GB" b="1" dirty="0">
                <a:solidFill>
                  <a:schemeClr val="tx2"/>
                </a:solidFill>
                <a:latin typeface="+mj-lt"/>
              </a:rPr>
              <a:t>Individual</a:t>
            </a:r>
            <a:r>
              <a:rPr lang="en-GB" dirty="0">
                <a:solidFill>
                  <a:schemeClr val="tx2"/>
                </a:solidFill>
                <a:latin typeface="+mj-lt"/>
              </a:rPr>
              <a:t>: What talents / interests does this young person have?</a:t>
            </a:r>
          </a:p>
          <a:p>
            <a:r>
              <a:rPr lang="en-GB" b="1" dirty="0">
                <a:solidFill>
                  <a:schemeClr val="tx2"/>
                </a:solidFill>
                <a:latin typeface="+mj-lt"/>
              </a:rPr>
              <a:t>Family</a:t>
            </a:r>
            <a:r>
              <a:rPr lang="en-GB" dirty="0">
                <a:solidFill>
                  <a:schemeClr val="tx2"/>
                </a:solidFill>
                <a:latin typeface="+mj-lt"/>
              </a:rPr>
              <a:t>: Do parents/carers encourage the development and expression of talents and interests?</a:t>
            </a:r>
          </a:p>
          <a:p>
            <a:r>
              <a:rPr lang="en-GB" b="1" dirty="0">
                <a:solidFill>
                  <a:schemeClr val="tx2"/>
                </a:solidFill>
                <a:latin typeface="+mj-lt"/>
              </a:rPr>
              <a:t>Community</a:t>
            </a:r>
            <a:r>
              <a:rPr lang="en-GB" dirty="0">
                <a:solidFill>
                  <a:schemeClr val="tx2"/>
                </a:solidFill>
                <a:latin typeface="+mj-lt"/>
              </a:rPr>
              <a:t>: What opportunities are there in school for nurturing and celebrating these?</a:t>
            </a:r>
          </a:p>
        </p:txBody>
      </p:sp>
      <p:sp>
        <p:nvSpPr>
          <p:cNvPr id="19" name="Callout: Bent Line 18">
            <a:extLst>
              <a:ext uri="{FF2B5EF4-FFF2-40B4-BE49-F238E27FC236}">
                <a16:creationId xmlns:a16="http://schemas.microsoft.com/office/drawing/2014/main" id="{079CE3BA-CB67-4129-ACF9-B0FA9D45DB5D}"/>
              </a:ext>
            </a:extLst>
          </p:cNvPr>
          <p:cNvSpPr/>
          <p:nvPr/>
        </p:nvSpPr>
        <p:spPr>
          <a:xfrm>
            <a:off x="109254" y="2330549"/>
            <a:ext cx="3521842" cy="2541244"/>
          </a:xfrm>
          <a:prstGeom prst="borderCallout2">
            <a:avLst>
              <a:gd name="adj1" fmla="val 26918"/>
              <a:gd name="adj2" fmla="val -178"/>
              <a:gd name="adj3" fmla="val 100627"/>
              <a:gd name="adj4" fmla="val -126"/>
              <a:gd name="adj5" fmla="val 100102"/>
              <a:gd name="adj6" fmla="val 16378"/>
            </a:avLst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schemeClr val="tx2"/>
                </a:solidFill>
                <a:latin typeface="+mj-lt"/>
              </a:rPr>
              <a:t>Positive values</a:t>
            </a:r>
          </a:p>
          <a:p>
            <a:r>
              <a:rPr lang="en-GB" b="1" i="1" dirty="0">
                <a:solidFill>
                  <a:schemeClr val="tx2"/>
                </a:solidFill>
                <a:latin typeface="+mj-lt"/>
              </a:rPr>
              <a:t>Individual</a:t>
            </a:r>
            <a:r>
              <a:rPr lang="en-GB" i="1" dirty="0">
                <a:solidFill>
                  <a:schemeClr val="tx2"/>
                </a:solidFill>
                <a:latin typeface="+mj-lt"/>
              </a:rPr>
              <a:t>: </a:t>
            </a:r>
            <a:r>
              <a:rPr lang="en-GB" dirty="0">
                <a:solidFill>
                  <a:schemeClr val="tx2"/>
                </a:solidFill>
                <a:latin typeface="+mj-lt"/>
              </a:rPr>
              <a:t>How much does he/she  understand the values of your school community? To what ability can he/she empathise with others?</a:t>
            </a:r>
          </a:p>
          <a:p>
            <a:r>
              <a:rPr lang="en-GB" b="1" i="1" dirty="0">
                <a:solidFill>
                  <a:schemeClr val="tx2"/>
                </a:solidFill>
                <a:latin typeface="+mj-lt"/>
              </a:rPr>
              <a:t>Family &amp; Community</a:t>
            </a:r>
            <a:r>
              <a:rPr lang="en-GB" dirty="0">
                <a:solidFill>
                  <a:schemeClr val="tx2"/>
                </a:solidFill>
                <a:latin typeface="+mj-lt"/>
              </a:rPr>
              <a:t>: What level of helpful or pro-social behaviours does this young person show with others?</a:t>
            </a:r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B5555B2B-DE4A-4082-A5FA-04365BA73422}"/>
              </a:ext>
            </a:extLst>
          </p:cNvPr>
          <p:cNvCxnSpPr>
            <a:cxnSpLocks/>
          </p:cNvCxnSpPr>
          <p:nvPr/>
        </p:nvCxnSpPr>
        <p:spPr>
          <a:xfrm>
            <a:off x="3631096" y="3623489"/>
            <a:ext cx="758024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5" name="Callout: Double Bent Line 24">
            <a:extLst>
              <a:ext uri="{FF2B5EF4-FFF2-40B4-BE49-F238E27FC236}">
                <a16:creationId xmlns:a16="http://schemas.microsoft.com/office/drawing/2014/main" id="{C3E6F89B-926B-4AC5-946C-2BD1D2DE4D25}"/>
              </a:ext>
            </a:extLst>
          </p:cNvPr>
          <p:cNvSpPr/>
          <p:nvPr/>
        </p:nvSpPr>
        <p:spPr>
          <a:xfrm>
            <a:off x="109255" y="23408"/>
            <a:ext cx="5039520" cy="2265757"/>
          </a:xfrm>
          <a:prstGeom prst="borderCallout3">
            <a:avLst>
              <a:gd name="adj1" fmla="val 1063"/>
              <a:gd name="adj2" fmla="val 719"/>
              <a:gd name="adj3" fmla="val 99256"/>
              <a:gd name="adj4" fmla="val 144"/>
              <a:gd name="adj5" fmla="val 100610"/>
              <a:gd name="adj6" fmla="val 82131"/>
              <a:gd name="adj7" fmla="val 114029"/>
              <a:gd name="adj8" fmla="val 92172"/>
            </a:avLst>
          </a:prstGeom>
          <a:solidFill>
            <a:srgbClr val="ECFCFE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schemeClr val="tx2"/>
                </a:solidFill>
                <a:latin typeface="+mj-lt"/>
              </a:rPr>
              <a:t>Social competencies</a:t>
            </a:r>
          </a:p>
          <a:p>
            <a:r>
              <a:rPr lang="en-GB" b="1" i="1" dirty="0">
                <a:solidFill>
                  <a:schemeClr val="tx2"/>
                </a:solidFill>
                <a:latin typeface="+mj-lt"/>
              </a:rPr>
              <a:t>Individual</a:t>
            </a:r>
            <a:r>
              <a:rPr lang="en-GB" dirty="0">
                <a:solidFill>
                  <a:schemeClr val="tx2"/>
                </a:solidFill>
                <a:latin typeface="+mj-lt"/>
              </a:rPr>
              <a:t>: To what extent does this young person’s level of emotional literacy and social skill help him/her to maintain positive social experiences?</a:t>
            </a:r>
          </a:p>
          <a:p>
            <a:r>
              <a:rPr lang="en-GB" b="1" i="1" dirty="0">
                <a:solidFill>
                  <a:schemeClr val="tx2"/>
                </a:solidFill>
                <a:latin typeface="+mj-lt"/>
              </a:rPr>
              <a:t>Family</a:t>
            </a:r>
            <a:r>
              <a:rPr lang="en-GB" dirty="0">
                <a:solidFill>
                  <a:schemeClr val="tx2"/>
                </a:solidFill>
                <a:latin typeface="+mj-lt"/>
              </a:rPr>
              <a:t>: To what extent do parents/carers encourage socialisation at home?</a:t>
            </a:r>
          </a:p>
          <a:p>
            <a:r>
              <a:rPr lang="en-GB" b="1" i="1" dirty="0">
                <a:solidFill>
                  <a:schemeClr val="tx2"/>
                </a:solidFill>
                <a:latin typeface="+mj-lt"/>
              </a:rPr>
              <a:t>Community</a:t>
            </a:r>
            <a:r>
              <a:rPr lang="en-GB" i="1" dirty="0">
                <a:solidFill>
                  <a:schemeClr val="tx2"/>
                </a:solidFill>
                <a:latin typeface="+mj-lt"/>
              </a:rPr>
              <a:t>: </a:t>
            </a:r>
            <a:r>
              <a:rPr lang="en-GB" dirty="0">
                <a:solidFill>
                  <a:schemeClr val="tx2"/>
                </a:solidFill>
                <a:latin typeface="+mj-lt"/>
              </a:rPr>
              <a:t>What social opportunities does this young person have at school to extend his/her skills?</a:t>
            </a:r>
          </a:p>
        </p:txBody>
      </p:sp>
    </p:spTree>
    <p:extLst>
      <p:ext uri="{BB962C8B-B14F-4D97-AF65-F5344CB8AC3E}">
        <p14:creationId xmlns:p14="http://schemas.microsoft.com/office/powerpoint/2010/main" val="21431681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Content Placeholder 4">
            <a:extLst>
              <a:ext uri="{FF2B5EF4-FFF2-40B4-BE49-F238E27FC236}">
                <a16:creationId xmlns:a16="http://schemas.microsoft.com/office/drawing/2014/main" id="{23D50832-E837-4690-BFCB-7803204EA2C6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83" t="12001" r="-2183" b="-7461"/>
          <a:stretch/>
        </p:blipFill>
        <p:spPr>
          <a:xfrm>
            <a:off x="4138343" y="2025963"/>
            <a:ext cx="3773337" cy="3614674"/>
          </a:xfrm>
          <a:prstGeom prst="rect">
            <a:avLst/>
          </a:prstGeom>
        </p:spPr>
      </p:pic>
      <p:sp>
        <p:nvSpPr>
          <p:cNvPr id="12" name="Callout: Line 11">
            <a:extLst>
              <a:ext uri="{FF2B5EF4-FFF2-40B4-BE49-F238E27FC236}">
                <a16:creationId xmlns:a16="http://schemas.microsoft.com/office/drawing/2014/main" id="{6297B4CD-4340-44C6-8ACD-01894927ADC7}"/>
              </a:ext>
            </a:extLst>
          </p:cNvPr>
          <p:cNvSpPr/>
          <p:nvPr/>
        </p:nvSpPr>
        <p:spPr>
          <a:xfrm>
            <a:off x="7391475" y="24279"/>
            <a:ext cx="4691270" cy="2265765"/>
          </a:xfrm>
          <a:prstGeom prst="borderCallout1">
            <a:avLst>
              <a:gd name="adj1" fmla="val 77734"/>
              <a:gd name="adj2" fmla="val -537"/>
              <a:gd name="adj3" fmla="val 100505"/>
              <a:gd name="adj4" fmla="val -11153"/>
            </a:avLst>
          </a:prstGeom>
          <a:solidFill>
            <a:srgbClr val="FFCCFF"/>
          </a:solidFill>
          <a:ln>
            <a:solidFill>
              <a:srgbClr val="AB0D7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schemeClr val="tx2"/>
                </a:solidFill>
                <a:latin typeface="+mj-lt"/>
              </a:rPr>
              <a:t>A Secure Base</a:t>
            </a:r>
          </a:p>
          <a:p>
            <a:pPr algn="ctr"/>
            <a:endParaRPr lang="en-GB" b="1" dirty="0">
              <a:solidFill>
                <a:schemeClr val="tx2"/>
              </a:solidFill>
              <a:latin typeface="+mj-lt"/>
            </a:endParaRPr>
          </a:p>
          <a:p>
            <a:r>
              <a:rPr lang="en-GB" b="1" i="1" dirty="0">
                <a:solidFill>
                  <a:schemeClr val="tx2"/>
                </a:solidFill>
                <a:latin typeface="+mj-lt"/>
              </a:rPr>
              <a:t>Individual</a:t>
            </a:r>
            <a:r>
              <a:rPr lang="en-GB" b="1" dirty="0">
                <a:solidFill>
                  <a:schemeClr val="tx2"/>
                </a:solidFill>
                <a:latin typeface="+mj-lt"/>
              </a:rPr>
              <a:t>: </a:t>
            </a:r>
            <a:endParaRPr lang="en-GB" dirty="0">
              <a:solidFill>
                <a:schemeClr val="tx2"/>
              </a:solidFill>
              <a:latin typeface="+mj-lt"/>
            </a:endParaRPr>
          </a:p>
          <a:p>
            <a:endParaRPr lang="en-GB" b="1" i="1" dirty="0">
              <a:solidFill>
                <a:schemeClr val="tx2"/>
              </a:solidFill>
              <a:latin typeface="+mj-lt"/>
            </a:endParaRPr>
          </a:p>
          <a:p>
            <a:r>
              <a:rPr lang="en-GB" b="1" i="1" dirty="0">
                <a:solidFill>
                  <a:schemeClr val="tx2"/>
                </a:solidFill>
                <a:latin typeface="+mj-lt"/>
              </a:rPr>
              <a:t>Family</a:t>
            </a:r>
            <a:r>
              <a:rPr lang="en-GB" i="1" dirty="0">
                <a:solidFill>
                  <a:schemeClr val="tx2"/>
                </a:solidFill>
                <a:latin typeface="+mj-lt"/>
              </a:rPr>
              <a:t>:</a:t>
            </a:r>
          </a:p>
          <a:p>
            <a:endParaRPr lang="en-GB" i="1" dirty="0">
              <a:solidFill>
                <a:schemeClr val="tx2"/>
              </a:solidFill>
              <a:latin typeface="+mj-lt"/>
            </a:endParaRPr>
          </a:p>
          <a:p>
            <a:endParaRPr lang="en-GB" dirty="0">
              <a:solidFill>
                <a:schemeClr val="tx2"/>
              </a:solidFill>
              <a:latin typeface="+mj-lt"/>
            </a:endParaRPr>
          </a:p>
          <a:p>
            <a:r>
              <a:rPr lang="en-GB" b="1" i="1" dirty="0">
                <a:solidFill>
                  <a:schemeClr val="tx2"/>
                </a:solidFill>
                <a:latin typeface="+mj-lt"/>
              </a:rPr>
              <a:t>Community</a:t>
            </a:r>
            <a:r>
              <a:rPr lang="en-GB" dirty="0">
                <a:solidFill>
                  <a:schemeClr val="tx2"/>
                </a:solidFill>
                <a:latin typeface="+mj-lt"/>
              </a:rPr>
              <a:t>:</a:t>
            </a:r>
          </a:p>
        </p:txBody>
      </p:sp>
      <p:sp>
        <p:nvSpPr>
          <p:cNvPr id="14" name="Callout: Line 13">
            <a:extLst>
              <a:ext uri="{FF2B5EF4-FFF2-40B4-BE49-F238E27FC236}">
                <a16:creationId xmlns:a16="http://schemas.microsoft.com/office/drawing/2014/main" id="{1A486CA5-DDBC-420C-8BEB-DC5E098F0A79}"/>
              </a:ext>
            </a:extLst>
          </p:cNvPr>
          <p:cNvSpPr/>
          <p:nvPr/>
        </p:nvSpPr>
        <p:spPr>
          <a:xfrm>
            <a:off x="7773920" y="2381447"/>
            <a:ext cx="4357544" cy="2160183"/>
          </a:xfrm>
          <a:prstGeom prst="borderCallout1">
            <a:avLst>
              <a:gd name="adj1" fmla="val 49358"/>
              <a:gd name="adj2" fmla="val 383"/>
              <a:gd name="adj3" fmla="val 49800"/>
              <a:gd name="adj4" fmla="val -6297"/>
            </a:avLst>
          </a:prstGeom>
          <a:solidFill>
            <a:srgbClr val="DEEBF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schemeClr val="tx2"/>
                </a:solidFill>
                <a:latin typeface="+mj-lt"/>
              </a:rPr>
              <a:t>Education </a:t>
            </a:r>
          </a:p>
          <a:p>
            <a:pPr algn="ctr"/>
            <a:endParaRPr lang="en-GB" dirty="0">
              <a:solidFill>
                <a:schemeClr val="tx2"/>
              </a:solidFill>
              <a:latin typeface="+mj-lt"/>
            </a:endParaRPr>
          </a:p>
          <a:p>
            <a:r>
              <a:rPr lang="en-GB" b="1" i="1" dirty="0">
                <a:solidFill>
                  <a:schemeClr val="tx2"/>
                </a:solidFill>
                <a:latin typeface="+mj-lt"/>
              </a:rPr>
              <a:t>Individual</a:t>
            </a:r>
            <a:r>
              <a:rPr lang="en-GB" i="1" dirty="0">
                <a:solidFill>
                  <a:schemeClr val="tx2"/>
                </a:solidFill>
                <a:latin typeface="+mj-lt"/>
              </a:rPr>
              <a:t>: </a:t>
            </a:r>
            <a:endParaRPr lang="en-GB" dirty="0">
              <a:solidFill>
                <a:schemeClr val="tx2"/>
              </a:solidFill>
              <a:latin typeface="+mj-lt"/>
            </a:endParaRPr>
          </a:p>
          <a:p>
            <a:endParaRPr lang="en-GB" dirty="0">
              <a:solidFill>
                <a:schemeClr val="tx2"/>
              </a:solidFill>
              <a:latin typeface="+mj-lt"/>
            </a:endParaRPr>
          </a:p>
          <a:p>
            <a:r>
              <a:rPr lang="en-GB" b="1" i="1" dirty="0">
                <a:solidFill>
                  <a:schemeClr val="tx2"/>
                </a:solidFill>
                <a:latin typeface="+mj-lt"/>
              </a:rPr>
              <a:t>Family</a:t>
            </a:r>
            <a:r>
              <a:rPr lang="en-GB" dirty="0">
                <a:solidFill>
                  <a:schemeClr val="tx2"/>
                </a:solidFill>
                <a:latin typeface="+mj-lt"/>
              </a:rPr>
              <a:t>: </a:t>
            </a:r>
          </a:p>
          <a:p>
            <a:endParaRPr lang="en-GB" dirty="0">
              <a:solidFill>
                <a:schemeClr val="tx2"/>
              </a:solidFill>
              <a:latin typeface="+mj-lt"/>
            </a:endParaRPr>
          </a:p>
          <a:p>
            <a:r>
              <a:rPr lang="en-GB" b="1" i="1" dirty="0">
                <a:solidFill>
                  <a:schemeClr val="tx2"/>
                </a:solidFill>
                <a:latin typeface="+mj-lt"/>
              </a:rPr>
              <a:t>Community</a:t>
            </a:r>
            <a:r>
              <a:rPr lang="en-GB" dirty="0">
                <a:solidFill>
                  <a:schemeClr val="tx2"/>
                </a:solidFill>
                <a:latin typeface="+mj-lt"/>
              </a:rPr>
              <a:t>: </a:t>
            </a:r>
          </a:p>
          <a:p>
            <a:endParaRPr lang="en-GB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15" name="Callout: Line 14">
            <a:extLst>
              <a:ext uri="{FF2B5EF4-FFF2-40B4-BE49-F238E27FC236}">
                <a16:creationId xmlns:a16="http://schemas.microsoft.com/office/drawing/2014/main" id="{300FCA50-C9A1-4ADF-8968-95F632ABB5D6}"/>
              </a:ext>
            </a:extLst>
          </p:cNvPr>
          <p:cNvSpPr/>
          <p:nvPr/>
        </p:nvSpPr>
        <p:spPr>
          <a:xfrm>
            <a:off x="7302434" y="4599848"/>
            <a:ext cx="4691270" cy="2160182"/>
          </a:xfrm>
          <a:prstGeom prst="borderCallout1">
            <a:avLst>
              <a:gd name="adj1" fmla="val 45748"/>
              <a:gd name="adj2" fmla="val 63"/>
              <a:gd name="adj3" fmla="val 12511"/>
              <a:gd name="adj4" fmla="val -10284"/>
            </a:avLst>
          </a:prstGeom>
          <a:solidFill>
            <a:srgbClr val="FFCCFF"/>
          </a:solidFill>
          <a:ln>
            <a:solidFill>
              <a:srgbClr val="AB0D7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schemeClr val="tx2"/>
                </a:solidFill>
                <a:latin typeface="+mj-lt"/>
              </a:rPr>
              <a:t>Friendships</a:t>
            </a:r>
          </a:p>
          <a:p>
            <a:pPr algn="ctr"/>
            <a:endParaRPr lang="en-GB" b="1" dirty="0">
              <a:solidFill>
                <a:schemeClr val="tx2"/>
              </a:solidFill>
              <a:latin typeface="+mj-lt"/>
            </a:endParaRPr>
          </a:p>
          <a:p>
            <a:r>
              <a:rPr lang="en-GB" b="1" i="1" dirty="0">
                <a:solidFill>
                  <a:schemeClr val="tx2"/>
                </a:solidFill>
                <a:latin typeface="+mj-lt"/>
              </a:rPr>
              <a:t>Individual</a:t>
            </a:r>
            <a:r>
              <a:rPr lang="en-GB" dirty="0">
                <a:solidFill>
                  <a:schemeClr val="tx2"/>
                </a:solidFill>
                <a:latin typeface="+mj-lt"/>
              </a:rPr>
              <a:t>: </a:t>
            </a:r>
          </a:p>
          <a:p>
            <a:endParaRPr lang="en-GB" dirty="0">
              <a:solidFill>
                <a:schemeClr val="tx2"/>
              </a:solidFill>
              <a:latin typeface="+mj-lt"/>
            </a:endParaRPr>
          </a:p>
          <a:p>
            <a:r>
              <a:rPr lang="en-GB" b="1" i="1" dirty="0">
                <a:solidFill>
                  <a:schemeClr val="tx2"/>
                </a:solidFill>
                <a:latin typeface="+mj-lt"/>
              </a:rPr>
              <a:t>Family</a:t>
            </a:r>
            <a:r>
              <a:rPr lang="en-GB" i="1" dirty="0">
                <a:solidFill>
                  <a:schemeClr val="tx2"/>
                </a:solidFill>
                <a:latin typeface="+mj-lt"/>
              </a:rPr>
              <a:t>: </a:t>
            </a:r>
          </a:p>
          <a:p>
            <a:endParaRPr lang="en-GB" b="1" i="1" dirty="0">
              <a:solidFill>
                <a:schemeClr val="tx2"/>
              </a:solidFill>
              <a:latin typeface="+mj-lt"/>
            </a:endParaRPr>
          </a:p>
          <a:p>
            <a:r>
              <a:rPr lang="en-GB" b="1" i="1" dirty="0">
                <a:solidFill>
                  <a:schemeClr val="tx2"/>
                </a:solidFill>
                <a:latin typeface="+mj-lt"/>
              </a:rPr>
              <a:t>Community</a:t>
            </a:r>
            <a:r>
              <a:rPr lang="en-GB" i="1" dirty="0">
                <a:solidFill>
                  <a:schemeClr val="tx2"/>
                </a:solidFill>
                <a:latin typeface="+mj-lt"/>
              </a:rPr>
              <a:t>:</a:t>
            </a:r>
          </a:p>
          <a:p>
            <a:endParaRPr lang="en-GB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18" name="Callout: Double Bent Line 17">
            <a:extLst>
              <a:ext uri="{FF2B5EF4-FFF2-40B4-BE49-F238E27FC236}">
                <a16:creationId xmlns:a16="http://schemas.microsoft.com/office/drawing/2014/main" id="{A249831D-3C77-4E29-9D2A-3B7E81088DDA}"/>
              </a:ext>
            </a:extLst>
          </p:cNvPr>
          <p:cNvSpPr/>
          <p:nvPr/>
        </p:nvSpPr>
        <p:spPr>
          <a:xfrm>
            <a:off x="109254" y="4942133"/>
            <a:ext cx="5137995" cy="1911415"/>
          </a:xfrm>
          <a:prstGeom prst="borderCallout3">
            <a:avLst>
              <a:gd name="adj1" fmla="val 27523"/>
              <a:gd name="adj2" fmla="val 561"/>
              <a:gd name="adj3" fmla="val 865"/>
              <a:gd name="adj4" fmla="val 171"/>
              <a:gd name="adj5" fmla="val 217"/>
              <a:gd name="adj6" fmla="val 84273"/>
              <a:gd name="adj7" fmla="val -12725"/>
              <a:gd name="adj8" fmla="val 90775"/>
            </a:avLst>
          </a:prstGeom>
          <a:solidFill>
            <a:srgbClr val="ECF5E7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schemeClr val="tx2"/>
                </a:solidFill>
                <a:latin typeface="+mj-lt"/>
              </a:rPr>
              <a:t>Talents and Interests</a:t>
            </a:r>
          </a:p>
          <a:p>
            <a:r>
              <a:rPr lang="en-GB" b="1" dirty="0">
                <a:solidFill>
                  <a:schemeClr val="tx2"/>
                </a:solidFill>
                <a:latin typeface="+mj-lt"/>
              </a:rPr>
              <a:t>Individual</a:t>
            </a:r>
            <a:r>
              <a:rPr lang="en-GB" dirty="0">
                <a:solidFill>
                  <a:schemeClr val="tx2"/>
                </a:solidFill>
                <a:latin typeface="+mj-lt"/>
              </a:rPr>
              <a:t>: </a:t>
            </a:r>
          </a:p>
          <a:p>
            <a:endParaRPr lang="en-GB" b="1" dirty="0">
              <a:solidFill>
                <a:schemeClr val="tx2"/>
              </a:solidFill>
              <a:latin typeface="+mj-lt"/>
            </a:endParaRPr>
          </a:p>
          <a:p>
            <a:r>
              <a:rPr lang="en-GB" b="1" dirty="0">
                <a:solidFill>
                  <a:schemeClr val="tx2"/>
                </a:solidFill>
                <a:latin typeface="+mj-lt"/>
              </a:rPr>
              <a:t>Family</a:t>
            </a:r>
            <a:r>
              <a:rPr lang="en-GB" dirty="0">
                <a:solidFill>
                  <a:schemeClr val="tx2"/>
                </a:solidFill>
                <a:latin typeface="+mj-lt"/>
              </a:rPr>
              <a:t>: </a:t>
            </a:r>
          </a:p>
          <a:p>
            <a:endParaRPr lang="en-GB" b="1" dirty="0">
              <a:solidFill>
                <a:schemeClr val="tx2"/>
              </a:solidFill>
              <a:latin typeface="+mj-lt"/>
            </a:endParaRPr>
          </a:p>
          <a:p>
            <a:r>
              <a:rPr lang="en-GB" b="1" dirty="0">
                <a:solidFill>
                  <a:schemeClr val="tx2"/>
                </a:solidFill>
                <a:latin typeface="+mj-lt"/>
              </a:rPr>
              <a:t>Community</a:t>
            </a:r>
            <a:r>
              <a:rPr lang="en-GB" dirty="0">
                <a:solidFill>
                  <a:schemeClr val="tx2"/>
                </a:solidFill>
                <a:latin typeface="+mj-lt"/>
              </a:rPr>
              <a:t>:</a:t>
            </a:r>
          </a:p>
          <a:p>
            <a:endParaRPr lang="en-GB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19" name="Callout: Bent Line 18">
            <a:extLst>
              <a:ext uri="{FF2B5EF4-FFF2-40B4-BE49-F238E27FC236}">
                <a16:creationId xmlns:a16="http://schemas.microsoft.com/office/drawing/2014/main" id="{079CE3BA-CB67-4129-ACF9-B0FA9D45DB5D}"/>
              </a:ext>
            </a:extLst>
          </p:cNvPr>
          <p:cNvSpPr/>
          <p:nvPr/>
        </p:nvSpPr>
        <p:spPr>
          <a:xfrm>
            <a:off x="109254" y="2330549"/>
            <a:ext cx="3521842" cy="2541244"/>
          </a:xfrm>
          <a:prstGeom prst="borderCallout2">
            <a:avLst>
              <a:gd name="adj1" fmla="val 26918"/>
              <a:gd name="adj2" fmla="val -178"/>
              <a:gd name="adj3" fmla="val 100627"/>
              <a:gd name="adj4" fmla="val -126"/>
              <a:gd name="adj5" fmla="val 100102"/>
              <a:gd name="adj6" fmla="val 16378"/>
            </a:avLst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schemeClr val="tx2"/>
                </a:solidFill>
                <a:latin typeface="+mj-lt"/>
              </a:rPr>
              <a:t>Positive values</a:t>
            </a:r>
          </a:p>
          <a:p>
            <a:pPr algn="ctr"/>
            <a:endParaRPr lang="en-GB" b="1" dirty="0">
              <a:solidFill>
                <a:schemeClr val="tx2"/>
              </a:solidFill>
              <a:latin typeface="+mj-lt"/>
            </a:endParaRPr>
          </a:p>
          <a:p>
            <a:r>
              <a:rPr lang="en-GB" b="1" i="1" dirty="0">
                <a:solidFill>
                  <a:schemeClr val="tx2"/>
                </a:solidFill>
                <a:latin typeface="+mj-lt"/>
              </a:rPr>
              <a:t>Individual</a:t>
            </a:r>
            <a:r>
              <a:rPr lang="en-GB" i="1" dirty="0">
                <a:solidFill>
                  <a:schemeClr val="tx2"/>
                </a:solidFill>
                <a:latin typeface="+mj-lt"/>
              </a:rPr>
              <a:t>:</a:t>
            </a:r>
          </a:p>
          <a:p>
            <a:endParaRPr lang="en-GB" i="1" dirty="0">
              <a:solidFill>
                <a:schemeClr val="tx2"/>
              </a:solidFill>
              <a:latin typeface="+mj-lt"/>
            </a:endParaRPr>
          </a:p>
          <a:p>
            <a:endParaRPr lang="en-GB" i="1" dirty="0">
              <a:solidFill>
                <a:schemeClr val="tx2"/>
              </a:solidFill>
              <a:latin typeface="+mj-lt"/>
            </a:endParaRPr>
          </a:p>
          <a:p>
            <a:endParaRPr lang="en-GB" i="1" dirty="0">
              <a:solidFill>
                <a:schemeClr val="tx2"/>
              </a:solidFill>
              <a:latin typeface="+mj-lt"/>
            </a:endParaRPr>
          </a:p>
          <a:p>
            <a:r>
              <a:rPr lang="en-GB" b="1" i="1" dirty="0">
                <a:solidFill>
                  <a:schemeClr val="tx2"/>
                </a:solidFill>
                <a:latin typeface="+mj-lt"/>
              </a:rPr>
              <a:t>Family &amp; Community</a:t>
            </a:r>
            <a:r>
              <a:rPr lang="en-GB" dirty="0">
                <a:solidFill>
                  <a:schemeClr val="tx2"/>
                </a:solidFill>
                <a:latin typeface="+mj-lt"/>
              </a:rPr>
              <a:t>:</a:t>
            </a:r>
          </a:p>
          <a:p>
            <a:endParaRPr lang="en-GB" dirty="0">
              <a:solidFill>
                <a:schemeClr val="tx2"/>
              </a:solidFill>
              <a:latin typeface="+mj-lt"/>
            </a:endParaRPr>
          </a:p>
          <a:p>
            <a:endParaRPr lang="en-GB" dirty="0">
              <a:solidFill>
                <a:schemeClr val="tx2"/>
              </a:solidFill>
              <a:latin typeface="+mj-lt"/>
            </a:endParaRPr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B5555B2B-DE4A-4082-A5FA-04365BA73422}"/>
              </a:ext>
            </a:extLst>
          </p:cNvPr>
          <p:cNvCxnSpPr>
            <a:cxnSpLocks/>
          </p:cNvCxnSpPr>
          <p:nvPr/>
        </p:nvCxnSpPr>
        <p:spPr>
          <a:xfrm>
            <a:off x="3631096" y="3623489"/>
            <a:ext cx="758024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5" name="Callout: Double Bent Line 24">
            <a:extLst>
              <a:ext uri="{FF2B5EF4-FFF2-40B4-BE49-F238E27FC236}">
                <a16:creationId xmlns:a16="http://schemas.microsoft.com/office/drawing/2014/main" id="{C3E6F89B-926B-4AC5-946C-2BD1D2DE4D25}"/>
              </a:ext>
            </a:extLst>
          </p:cNvPr>
          <p:cNvSpPr/>
          <p:nvPr/>
        </p:nvSpPr>
        <p:spPr>
          <a:xfrm>
            <a:off x="109255" y="23408"/>
            <a:ext cx="5039520" cy="2265757"/>
          </a:xfrm>
          <a:prstGeom prst="borderCallout3">
            <a:avLst>
              <a:gd name="adj1" fmla="val 1063"/>
              <a:gd name="adj2" fmla="val 719"/>
              <a:gd name="adj3" fmla="val 99256"/>
              <a:gd name="adj4" fmla="val 144"/>
              <a:gd name="adj5" fmla="val 100610"/>
              <a:gd name="adj6" fmla="val 82131"/>
              <a:gd name="adj7" fmla="val 114029"/>
              <a:gd name="adj8" fmla="val 92172"/>
            </a:avLst>
          </a:prstGeom>
          <a:solidFill>
            <a:srgbClr val="ECFCFE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schemeClr val="tx2"/>
                </a:solidFill>
                <a:latin typeface="+mj-lt"/>
              </a:rPr>
              <a:t>Social competencies</a:t>
            </a:r>
          </a:p>
          <a:p>
            <a:pPr algn="ctr"/>
            <a:endParaRPr lang="en-GB" b="1" dirty="0">
              <a:solidFill>
                <a:schemeClr val="tx2"/>
              </a:solidFill>
              <a:latin typeface="+mj-lt"/>
            </a:endParaRPr>
          </a:p>
          <a:p>
            <a:r>
              <a:rPr lang="en-GB" b="1" i="1" dirty="0">
                <a:solidFill>
                  <a:schemeClr val="tx2"/>
                </a:solidFill>
                <a:latin typeface="+mj-lt"/>
              </a:rPr>
              <a:t>Individual</a:t>
            </a:r>
            <a:r>
              <a:rPr lang="en-GB" dirty="0">
                <a:solidFill>
                  <a:schemeClr val="tx2"/>
                </a:solidFill>
                <a:latin typeface="+mj-lt"/>
              </a:rPr>
              <a:t>:</a:t>
            </a:r>
          </a:p>
          <a:p>
            <a:endParaRPr lang="en-GB" b="1" i="1" dirty="0">
              <a:solidFill>
                <a:schemeClr val="tx2"/>
              </a:solidFill>
              <a:latin typeface="+mj-lt"/>
            </a:endParaRPr>
          </a:p>
          <a:p>
            <a:r>
              <a:rPr lang="en-GB" b="1" i="1" dirty="0">
                <a:solidFill>
                  <a:schemeClr val="tx2"/>
                </a:solidFill>
                <a:latin typeface="+mj-lt"/>
              </a:rPr>
              <a:t>Family</a:t>
            </a:r>
            <a:r>
              <a:rPr lang="en-GB" dirty="0">
                <a:solidFill>
                  <a:schemeClr val="tx2"/>
                </a:solidFill>
                <a:latin typeface="+mj-lt"/>
              </a:rPr>
              <a:t>: </a:t>
            </a:r>
          </a:p>
          <a:p>
            <a:endParaRPr lang="en-GB" b="1" i="1" dirty="0">
              <a:solidFill>
                <a:schemeClr val="tx2"/>
              </a:solidFill>
              <a:latin typeface="+mj-lt"/>
            </a:endParaRPr>
          </a:p>
          <a:p>
            <a:r>
              <a:rPr lang="en-GB" b="1" i="1" dirty="0">
                <a:solidFill>
                  <a:schemeClr val="tx2"/>
                </a:solidFill>
                <a:latin typeface="+mj-lt"/>
              </a:rPr>
              <a:t>Community</a:t>
            </a:r>
            <a:r>
              <a:rPr lang="en-GB" i="1" dirty="0">
                <a:solidFill>
                  <a:schemeClr val="tx2"/>
                </a:solidFill>
                <a:latin typeface="+mj-lt"/>
              </a:rPr>
              <a:t>:</a:t>
            </a:r>
          </a:p>
          <a:p>
            <a:endParaRPr lang="en-GB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4C43A46-AA5C-419E-9CFB-BD50E752736B}"/>
              </a:ext>
            </a:extLst>
          </p:cNvPr>
          <p:cNvSpPr txBox="1"/>
          <p:nvPr/>
        </p:nvSpPr>
        <p:spPr>
          <a:xfrm>
            <a:off x="5604930" y="67637"/>
            <a:ext cx="1697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u="sng" dirty="0"/>
              <a:t>[</a:t>
            </a:r>
            <a:r>
              <a:rPr lang="en-GB" u="sng" dirty="0">
                <a:solidFill>
                  <a:schemeClr val="bg2">
                    <a:lumMod val="75000"/>
                  </a:schemeClr>
                </a:solidFill>
              </a:rPr>
              <a:t>CYP NAME</a:t>
            </a:r>
            <a:r>
              <a:rPr lang="en-GB" u="sng" dirty="0"/>
              <a:t>]</a:t>
            </a:r>
          </a:p>
        </p:txBody>
      </p:sp>
    </p:spTree>
    <p:extLst>
      <p:ext uri="{BB962C8B-B14F-4D97-AF65-F5344CB8AC3E}">
        <p14:creationId xmlns:p14="http://schemas.microsoft.com/office/powerpoint/2010/main" val="12543975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8F8A1230-992A-4A41-A4DD-3579520654EF}"/>
              </a:ext>
            </a:extLst>
          </p:cNvPr>
          <p:cNvSpPr txBox="1">
            <a:spLocks/>
          </p:cNvSpPr>
          <p:nvPr/>
        </p:nvSpPr>
        <p:spPr>
          <a:xfrm>
            <a:off x="654832" y="600139"/>
            <a:ext cx="8229600" cy="474353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GB" dirty="0"/>
              <a:t>For a child to become more </a:t>
            </a:r>
            <a:r>
              <a:rPr lang="en-GB" b="1" dirty="0">
                <a:solidFill>
                  <a:srgbClr val="7030A0"/>
                </a:solidFill>
              </a:rPr>
              <a:t>resilient</a:t>
            </a:r>
            <a:r>
              <a:rPr lang="en-GB" dirty="0"/>
              <a:t/>
            </a:r>
            <a:br>
              <a:rPr lang="en-GB" dirty="0"/>
            </a:br>
            <a:r>
              <a:rPr lang="en-GB" dirty="0"/>
              <a:t> we need to build their sense of:</a:t>
            </a:r>
          </a:p>
          <a:p>
            <a:endParaRPr lang="en-GB" dirty="0"/>
          </a:p>
          <a:p>
            <a:r>
              <a:rPr lang="en-GB" dirty="0"/>
              <a:t>Belonging </a:t>
            </a:r>
          </a:p>
          <a:p>
            <a:pPr marL="0" indent="0">
              <a:buNone/>
            </a:pPr>
            <a:r>
              <a:rPr lang="en-GB" dirty="0">
                <a:solidFill>
                  <a:srgbClr val="7030A0"/>
                </a:solidFill>
              </a:rPr>
              <a:t>    (sense of connectedness and being accepted)</a:t>
            </a:r>
          </a:p>
          <a:p>
            <a:r>
              <a:rPr lang="en-GB" dirty="0"/>
              <a:t>Belief in own their strengths and abilities </a:t>
            </a:r>
            <a:br>
              <a:rPr lang="en-GB" dirty="0"/>
            </a:br>
            <a:r>
              <a:rPr lang="en-GB" dirty="0">
                <a:solidFill>
                  <a:srgbClr val="7030A0"/>
                </a:solidFill>
              </a:rPr>
              <a:t>(self-esteem)</a:t>
            </a:r>
          </a:p>
          <a:p>
            <a:r>
              <a:rPr lang="en-GB" dirty="0"/>
              <a:t>Emotional security</a:t>
            </a:r>
            <a:br>
              <a:rPr lang="en-GB" dirty="0"/>
            </a:br>
            <a:r>
              <a:rPr lang="en-GB" dirty="0">
                <a:solidFill>
                  <a:srgbClr val="7030A0"/>
                </a:solidFill>
              </a:rPr>
              <a:t>(attachment)</a:t>
            </a:r>
          </a:p>
        </p:txBody>
      </p:sp>
    </p:spTree>
    <p:extLst>
      <p:ext uri="{BB962C8B-B14F-4D97-AF65-F5344CB8AC3E}">
        <p14:creationId xmlns:p14="http://schemas.microsoft.com/office/powerpoint/2010/main" val="9863423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5FFAF2BC-6713-4645-83B5-D228DEF3738D}"/>
              </a:ext>
            </a:extLst>
          </p:cNvPr>
          <p:cNvSpPr txBox="1">
            <a:spLocks/>
          </p:cNvSpPr>
          <p:nvPr/>
        </p:nvSpPr>
        <p:spPr>
          <a:xfrm>
            <a:off x="0" y="139621"/>
            <a:ext cx="6526822" cy="864096"/>
          </a:xfrm>
          <a:prstGeom prst="rect">
            <a:avLst/>
          </a:prstGeom>
        </p:spPr>
        <p:txBody>
          <a:bodyPr vert="horz" lIns="68580" tIns="34290" rIns="68580" bIns="3429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spcAft>
                <a:spcPts val="450"/>
              </a:spcAft>
            </a:pPr>
            <a:r>
              <a:rPr lang="en-US" sz="4000" dirty="0"/>
              <a:t>Why is Belonging important?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80E04D1-D950-4AB1-981B-436A1D7E1ABF}"/>
              </a:ext>
            </a:extLst>
          </p:cNvPr>
          <p:cNvSpPr/>
          <p:nvPr/>
        </p:nvSpPr>
        <p:spPr>
          <a:xfrm>
            <a:off x="431471" y="2059090"/>
            <a:ext cx="7697963" cy="4392488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/>
          <a:p>
            <a:pPr algn="just">
              <a:lnSpc>
                <a:spcPct val="90000"/>
              </a:lnSpc>
              <a:spcAft>
                <a:spcPts val="450"/>
              </a:spcAft>
            </a:pPr>
            <a:r>
              <a:rPr lang="en-US" sz="3200" dirty="0"/>
              <a:t>“</a:t>
            </a:r>
            <a:r>
              <a:rPr lang="en-US" sz="3000" dirty="0"/>
              <a:t>Generally, for a child to flourish and achieve in school they need to feel that they belong and are a valued part of the school community.</a:t>
            </a:r>
          </a:p>
          <a:p>
            <a:pPr algn="just">
              <a:lnSpc>
                <a:spcPct val="90000"/>
              </a:lnSpc>
              <a:spcAft>
                <a:spcPts val="450"/>
              </a:spcAft>
            </a:pPr>
            <a:endParaRPr lang="en-US" sz="3000" dirty="0"/>
          </a:p>
          <a:p>
            <a:pPr algn="just">
              <a:lnSpc>
                <a:spcPct val="90000"/>
              </a:lnSpc>
              <a:spcAft>
                <a:spcPts val="450"/>
              </a:spcAft>
            </a:pPr>
            <a:r>
              <a:rPr lang="en-US" sz="3000" dirty="0"/>
              <a:t>School belonging (or “school connectedness”) involves feeling ’personally accepted, respected, included, and supported by others in the school social environment</a:t>
            </a:r>
            <a:r>
              <a:rPr lang="en-US" sz="2200" dirty="0"/>
              <a:t>” </a:t>
            </a:r>
          </a:p>
          <a:p>
            <a:pPr algn="just">
              <a:lnSpc>
                <a:spcPct val="90000"/>
              </a:lnSpc>
              <a:spcAft>
                <a:spcPts val="450"/>
              </a:spcAft>
            </a:pPr>
            <a:endParaRPr lang="en-US" sz="2200" dirty="0"/>
          </a:p>
          <a:p>
            <a:pPr algn="r">
              <a:lnSpc>
                <a:spcPct val="90000"/>
              </a:lnSpc>
              <a:spcAft>
                <a:spcPts val="450"/>
              </a:spcAft>
            </a:pPr>
            <a:r>
              <a:rPr lang="en-US" sz="2200" i="1" dirty="0"/>
              <a:t>(Goodenow, 1993)</a:t>
            </a:r>
          </a:p>
          <a:p>
            <a:pPr indent="-171450" algn="just">
              <a:lnSpc>
                <a:spcPct val="90000"/>
              </a:lnSpc>
              <a:spcAft>
                <a:spcPts val="450"/>
              </a:spcAft>
              <a:buFont typeface="Arial" panose="020B0604020202020204" pitchFamily="34" charset="0"/>
              <a:buChar char="•"/>
            </a:pPr>
            <a:endParaRPr lang="en-US" i="1" dirty="0"/>
          </a:p>
          <a:p>
            <a:pPr indent="-171450" algn="just">
              <a:lnSpc>
                <a:spcPct val="90000"/>
              </a:lnSpc>
              <a:spcAft>
                <a:spcPts val="450"/>
              </a:spcAft>
              <a:buFont typeface="Arial" panose="020B0604020202020204" pitchFamily="34" charset="0"/>
              <a:buChar char="•"/>
            </a:pP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6448212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848" y="12205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GB" sz="4000" dirty="0"/>
              <a:t>Developing School Belonging &amp; Friendships</a:t>
            </a:r>
            <a:br>
              <a:rPr lang="en-GB" sz="4000" dirty="0"/>
            </a:br>
            <a:r>
              <a:rPr lang="en-GB" sz="4000" i="1" dirty="0"/>
              <a:t>Circle of Friends - Who Might Benefit?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45995" y="1583829"/>
            <a:ext cx="5659306" cy="208823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2400" b="1" dirty="0">
                <a:solidFill>
                  <a:srgbClr val="7030A0"/>
                </a:solidFill>
              </a:rPr>
              <a:t>Children who are experiencing…</a:t>
            </a:r>
          </a:p>
          <a:p>
            <a:pPr marL="0" indent="0">
              <a:buNone/>
            </a:pPr>
            <a:r>
              <a:rPr lang="en-GB" sz="2400" dirty="0"/>
              <a:t>…Name calling, Teasing or Bullying</a:t>
            </a:r>
          </a:p>
          <a:p>
            <a:pPr marL="0" indent="0">
              <a:buNone/>
            </a:pPr>
            <a:r>
              <a:rPr lang="en-GB" sz="2400" dirty="0"/>
              <a:t>…Difficulties at lunch and break time</a:t>
            </a:r>
          </a:p>
          <a:p>
            <a:pPr marL="0" indent="0">
              <a:buNone/>
            </a:pPr>
            <a:r>
              <a:rPr lang="en-GB" sz="2400" dirty="0"/>
              <a:t>…Poor relationships with others</a:t>
            </a:r>
            <a:endParaRPr lang="en-GB" sz="1400" dirty="0"/>
          </a:p>
          <a:p>
            <a:endParaRPr lang="en-GB" sz="1400" dirty="0"/>
          </a:p>
          <a:p>
            <a:endParaRPr lang="en-GB" sz="1400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 rot="20999982">
            <a:off x="614444" y="4079512"/>
            <a:ext cx="4906888" cy="244827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2400" b="1" dirty="0">
                <a:solidFill>
                  <a:srgbClr val="7030A0"/>
                </a:solidFill>
              </a:rPr>
              <a:t>Children who we would like to…</a:t>
            </a:r>
          </a:p>
          <a:p>
            <a:pPr marL="0" indent="0">
              <a:buNone/>
            </a:pPr>
            <a:r>
              <a:rPr lang="en-GB" sz="2400" dirty="0">
                <a:solidFill>
                  <a:prstClr val="black"/>
                </a:solidFill>
              </a:rPr>
              <a:t>…Learn to cope with their feelings</a:t>
            </a:r>
          </a:p>
          <a:p>
            <a:pPr marL="0" indent="0">
              <a:buNone/>
            </a:pPr>
            <a:r>
              <a:rPr lang="en-GB" sz="2400" dirty="0">
                <a:solidFill>
                  <a:prstClr val="black"/>
                </a:solidFill>
              </a:rPr>
              <a:t>…Use appropriate language</a:t>
            </a:r>
          </a:p>
          <a:p>
            <a:pPr marL="0" indent="0">
              <a:buNone/>
            </a:pPr>
            <a:r>
              <a:rPr lang="en-GB" sz="2400" dirty="0">
                <a:solidFill>
                  <a:prstClr val="black"/>
                </a:solidFill>
              </a:rPr>
              <a:t>…Take part in lessons</a:t>
            </a:r>
          </a:p>
          <a:p>
            <a:pPr marL="0" indent="0">
              <a:buNone/>
            </a:pPr>
            <a:r>
              <a:rPr lang="en-GB" sz="2400" dirty="0">
                <a:solidFill>
                  <a:prstClr val="black"/>
                </a:solidFill>
              </a:rPr>
              <a:t>…Learn how to say ‘no’ </a:t>
            </a:r>
          </a:p>
          <a:p>
            <a:endParaRPr lang="en-GB" sz="1400" dirty="0">
              <a:solidFill>
                <a:prstClr val="black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A3ACD27-CC8E-47C4-9B3B-140814207102}"/>
              </a:ext>
            </a:extLst>
          </p:cNvPr>
          <p:cNvSpPr/>
          <p:nvPr/>
        </p:nvSpPr>
        <p:spPr>
          <a:xfrm>
            <a:off x="6106343" y="3952128"/>
            <a:ext cx="5257487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400" b="1" dirty="0">
                <a:solidFill>
                  <a:srgbClr val="7030A0"/>
                </a:solidFill>
              </a:rPr>
              <a:t>Children who find it difficult to…</a:t>
            </a:r>
          </a:p>
          <a:p>
            <a:pPr algn="ctr"/>
            <a:r>
              <a:rPr lang="en-GB" sz="2400" dirty="0">
                <a:solidFill>
                  <a:prstClr val="black"/>
                </a:solidFill>
              </a:rPr>
              <a:t>…Make new friends</a:t>
            </a:r>
          </a:p>
          <a:p>
            <a:pPr algn="ctr"/>
            <a:r>
              <a:rPr lang="en-GB" sz="2400" dirty="0">
                <a:solidFill>
                  <a:prstClr val="black"/>
                </a:solidFill>
              </a:rPr>
              <a:t>…Take Turns</a:t>
            </a:r>
          </a:p>
          <a:p>
            <a:pPr algn="ctr"/>
            <a:r>
              <a:rPr lang="en-GB" sz="2400" dirty="0">
                <a:solidFill>
                  <a:prstClr val="black"/>
                </a:solidFill>
              </a:rPr>
              <a:t>…Listen to others</a:t>
            </a:r>
          </a:p>
          <a:p>
            <a:pPr algn="ctr"/>
            <a:r>
              <a:rPr lang="en-GB" sz="2400" dirty="0">
                <a:solidFill>
                  <a:prstClr val="black"/>
                </a:solidFill>
              </a:rPr>
              <a:t>…Recognise others’ feelings</a:t>
            </a:r>
          </a:p>
        </p:txBody>
      </p:sp>
      <p:pic>
        <p:nvPicPr>
          <p:cNvPr id="2052" name="Picture 4" descr="Kellogg survey reveals impact of hunger on Canada's school children">
            <a:extLst>
              <a:ext uri="{FF2B5EF4-FFF2-40B4-BE49-F238E27FC236}">
                <a16:creationId xmlns:a16="http://schemas.microsoft.com/office/drawing/2014/main" id="{4AE4B65B-D285-43EA-94D8-F909501D7E3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11" r="30598"/>
          <a:stretch/>
        </p:blipFill>
        <p:spPr bwMode="auto">
          <a:xfrm>
            <a:off x="6672065" y="1405083"/>
            <a:ext cx="2898431" cy="2312819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433050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91F849-6D98-4857-810B-7AAF63708A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i="1" dirty="0">
                <a:solidFill>
                  <a:srgbClr val="7030A0"/>
                </a:solidFill>
              </a:rPr>
              <a:t>Ben’s Circle of Friends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2271862-7C0E-4F75-A430-5B28EAC9D0F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117" t="24040" r="57476" b="32100"/>
          <a:stretch/>
        </p:blipFill>
        <p:spPr bwMode="auto">
          <a:xfrm>
            <a:off x="1831234" y="2369927"/>
            <a:ext cx="3096344" cy="3936345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5" name="Picture 2" descr="C:\Users\StandR01\AppData\Local\Microsoft\Windows\Temporary Internet Files\Content.IE5\PMHBRRAF\YouTube_icon_block[1].png">
            <a:extLst>
              <a:ext uri="{FF2B5EF4-FFF2-40B4-BE49-F238E27FC236}">
                <a16:creationId xmlns:a16="http://schemas.microsoft.com/office/drawing/2014/main" id="{E44F1E84-3508-41E4-A69D-9112245FEFA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04112" y="2924945"/>
            <a:ext cx="1266966" cy="12683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E88344D4-0233-4275-B1DA-B5FE7FE5E6F1}"/>
              </a:ext>
            </a:extLst>
          </p:cNvPr>
          <p:cNvSpPr txBox="1"/>
          <p:nvPr/>
        </p:nvSpPr>
        <p:spPr>
          <a:xfrm>
            <a:off x="5128591" y="4338100"/>
            <a:ext cx="5079668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>
                <a:hlinkClick r:id="rId4"/>
              </a:rPr>
              <a:t>https://www.youtube.com/watch?v=jHtWDNmaC_E</a:t>
            </a:r>
            <a:endParaRPr lang="en-GB" dirty="0"/>
          </a:p>
          <a:p>
            <a:endParaRPr lang="en-GB" dirty="0"/>
          </a:p>
          <a:p>
            <a:r>
              <a:rPr lang="en-GB" dirty="0"/>
              <a:t>13mins</a:t>
            </a:r>
          </a:p>
        </p:txBody>
      </p:sp>
    </p:spTree>
    <p:extLst>
      <p:ext uri="{BB962C8B-B14F-4D97-AF65-F5344CB8AC3E}">
        <p14:creationId xmlns:p14="http://schemas.microsoft.com/office/powerpoint/2010/main" val="33117106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1301</Words>
  <Application>Microsoft Office PowerPoint</Application>
  <PresentationFormat>Widescreen</PresentationFormat>
  <Paragraphs>179</Paragraphs>
  <Slides>7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Exploring Young People’s Resilience  </vt:lpstr>
      <vt:lpstr>PowerPoint Presentation</vt:lpstr>
      <vt:lpstr>PowerPoint Presentation</vt:lpstr>
      <vt:lpstr>PowerPoint Presentation</vt:lpstr>
      <vt:lpstr>PowerPoint Presentation</vt:lpstr>
      <vt:lpstr>Developing School Belonging &amp; Friendships Circle of Friends - Who Might Benefit? </vt:lpstr>
      <vt:lpstr>Ben’s Circle of Friends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Rachel Standen - CY EPA</dc:creator>
  <cp:lastModifiedBy>Cathy Bolton</cp:lastModifiedBy>
  <cp:revision>5</cp:revision>
  <dcterms:created xsi:type="dcterms:W3CDTF">2021-01-08T11:01:41Z</dcterms:created>
  <dcterms:modified xsi:type="dcterms:W3CDTF">2021-01-15T16:23:44Z</dcterms:modified>
</cp:coreProperties>
</file>